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3" r:id="rId4"/>
    <p:sldId id="264" r:id="rId5"/>
    <p:sldId id="265" r:id="rId6"/>
    <p:sldId id="259" r:id="rId7"/>
    <p:sldId id="260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</p:sldIdLst>
  <p:sldSz cx="9144000" cy="6858000" type="screen4x3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02517-45D4-9443-96DF-6C0CC3F0FDF9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B46C-E299-B248-B99A-FBB3E11EFCC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224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0FFCF-1B28-4444-B953-B0CD31EA93DD}" type="datetimeFigureOut">
              <a:rPr lang="pl-PL" smtClean="0"/>
              <a:t>2017-05-04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DF51F-F09C-FC4B-AA32-95A44F7E061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934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AC5CF7-FA29-4FEC-9F09-D198E1E0B9BD}" type="slidenum">
              <a:rPr lang="en-US"/>
              <a:pPr/>
              <a:t>8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642517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233" y="8684535"/>
            <a:ext cx="2972215" cy="45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b"/>
          <a:lstStyle/>
          <a:p>
            <a:pPr algn="r" defTabSz="914996"/>
            <a:fld id="{D7B337FE-0302-491C-B00D-E7DFF6CBB712}" type="slidenum">
              <a:rPr lang="en-US" sz="1200"/>
              <a:pPr algn="r" defTabSz="914996"/>
              <a:t>17</a:t>
            </a:fld>
            <a:endParaRPr lang="en-US" sz="1200" dirty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626" y="4344612"/>
            <a:ext cx="5490750" cy="4113315"/>
          </a:xfrm>
        </p:spPr>
        <p:txBody>
          <a:bodyPr lIns="91416" tIns="45708" rIns="91416" bIns="45708"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413224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5E054-6D0E-E243-866D-656AC565C4AD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548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CC93-9F51-D646-812E-B84E0BD1198E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441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8662-6E10-F54F-8122-9710F55D785A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708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DC94-365A-824C-B56D-5D01F211B71A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02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7C9D-07CD-6B40-B302-CD7B80E24074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598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337E-D7AA-4945-BB7D-CA8FC0DD429B}" type="datetime1">
              <a:rPr lang="pl-PL" smtClean="0"/>
              <a:t>2017-05-04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769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43C8-60C2-CC48-A841-6C6B988AE8C7}" type="datetime1">
              <a:rPr lang="pl-PL" smtClean="0"/>
              <a:t>2017-05-04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924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55C87-D566-434B-962D-CC6E27CCEA30}" type="datetime1">
              <a:rPr lang="pl-PL" smtClean="0"/>
              <a:t>2017-05-04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0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AB26-0A6F-D448-AAC0-9A601769FDFB}" type="datetime1">
              <a:rPr lang="pl-PL" smtClean="0"/>
              <a:t>2017-05-04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19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267F-7920-D945-AF34-BAB0F9D946AE}" type="datetime1">
              <a:rPr lang="pl-PL" smtClean="0"/>
              <a:t>2017-05-04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199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EACC-85F0-E44B-A14E-5140407A7ED3}" type="datetime1">
              <a:rPr lang="pl-PL" smtClean="0"/>
              <a:t>2017-05-04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874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A6358-4AA2-4D48-8BF8-91B3B2677910}" type="datetime1">
              <a:rPr lang="pl-PL" smtClean="0"/>
              <a:t>2017-05-04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www.ses.edu.pl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6948-6A94-6748-A3C0-35B872230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1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ho.int/gpsc/5may/register/en/index.html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psc/5may/registration_update/en/index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3818" y="2037124"/>
            <a:ext cx="8005552" cy="2088755"/>
          </a:xfrm>
        </p:spPr>
        <p:txBody>
          <a:bodyPr>
            <a:normAutofit fontScale="90000"/>
          </a:bodyPr>
          <a:lstStyle/>
          <a:p>
            <a:pPr marL="0" indent="0"/>
            <a:r>
              <a:rPr lang="pl-PL" sz="3600" b="1" dirty="0" smtClean="0">
                <a:solidFill>
                  <a:srgbClr val="073E87"/>
                </a:solidFill>
              </a:rPr>
              <a:t>Zasady wdrażania programu Światowej Organizacji Zdrowia  </a:t>
            </a:r>
            <a:br>
              <a:rPr lang="pl-PL" sz="3600" b="1" dirty="0" smtClean="0">
                <a:solidFill>
                  <a:srgbClr val="073E87"/>
                </a:solidFill>
              </a:rPr>
            </a:br>
            <a:r>
              <a:rPr lang="pl-PL" sz="3600" b="1" dirty="0" smtClean="0">
                <a:solidFill>
                  <a:srgbClr val="073E87"/>
                </a:solidFill>
              </a:rPr>
              <a:t>„</a:t>
            </a:r>
            <a:r>
              <a:rPr lang="pl-PL" sz="3600" b="1" i="1" dirty="0" err="1" smtClean="0">
                <a:solidFill>
                  <a:srgbClr val="073E87"/>
                </a:solidFill>
              </a:rPr>
              <a:t>Clean</a:t>
            </a:r>
            <a:r>
              <a:rPr lang="pl-PL" sz="3600" b="1" i="1" dirty="0" smtClean="0">
                <a:solidFill>
                  <a:srgbClr val="073E87"/>
                </a:solidFill>
              </a:rPr>
              <a:t> </a:t>
            </a:r>
            <a:r>
              <a:rPr lang="pl-PL" sz="3600" b="1" i="1" dirty="0" err="1" smtClean="0">
                <a:solidFill>
                  <a:srgbClr val="073E87"/>
                </a:solidFill>
              </a:rPr>
              <a:t>Care</a:t>
            </a:r>
            <a:r>
              <a:rPr lang="pl-PL" sz="3600" b="1" i="1" dirty="0" smtClean="0">
                <a:solidFill>
                  <a:srgbClr val="073E87"/>
                </a:solidFill>
              </a:rPr>
              <a:t> </a:t>
            </a:r>
            <a:r>
              <a:rPr lang="pl-PL" sz="3600" b="1" i="1" dirty="0" err="1" smtClean="0">
                <a:solidFill>
                  <a:srgbClr val="073E87"/>
                </a:solidFill>
              </a:rPr>
              <a:t>is</a:t>
            </a:r>
            <a:r>
              <a:rPr lang="pl-PL" sz="3600" b="1" i="1" dirty="0" smtClean="0">
                <a:solidFill>
                  <a:srgbClr val="073E87"/>
                </a:solidFill>
              </a:rPr>
              <a:t> </a:t>
            </a:r>
            <a:r>
              <a:rPr lang="pl-PL" sz="3600" b="1" i="1" dirty="0" err="1" smtClean="0">
                <a:solidFill>
                  <a:srgbClr val="073E87"/>
                </a:solidFill>
              </a:rPr>
              <a:t>Safer</a:t>
            </a:r>
            <a:r>
              <a:rPr lang="pl-PL" sz="3600" b="1" i="1" dirty="0" smtClean="0">
                <a:solidFill>
                  <a:srgbClr val="073E87"/>
                </a:solidFill>
              </a:rPr>
              <a:t> </a:t>
            </a:r>
            <a:r>
              <a:rPr lang="pl-PL" sz="3600" b="1" i="1" dirty="0" err="1" smtClean="0">
                <a:solidFill>
                  <a:srgbClr val="073E87"/>
                </a:solidFill>
              </a:rPr>
              <a:t>Care</a:t>
            </a:r>
            <a:r>
              <a:rPr lang="pl-PL" sz="3600" b="1" dirty="0" smtClean="0">
                <a:solidFill>
                  <a:srgbClr val="073E87"/>
                </a:solidFill>
              </a:rPr>
              <a:t>” w placówkach medycznych</a:t>
            </a:r>
            <a:br>
              <a:rPr lang="pl-PL" sz="3600" b="1" dirty="0" smtClean="0">
                <a:solidFill>
                  <a:srgbClr val="073E87"/>
                </a:solidFill>
              </a:rPr>
            </a:br>
            <a:endParaRPr lang="pl-PL" sz="3600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53937"/>
            <a:ext cx="5213684" cy="108800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8115103" y="179337"/>
            <a:ext cx="1028897" cy="1088009"/>
          </a:xfrm>
          <a:prstGeom prst="rect">
            <a:avLst/>
          </a:prstGeom>
          <a:solidFill>
            <a:srgbClr val="102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653816" y="4125879"/>
            <a:ext cx="7808867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787" y="132324"/>
            <a:ext cx="2914316" cy="10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7769"/>
            <a:ext cx="8686800" cy="850106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>
                <a:solidFill>
                  <a:srgbClr val="073E87"/>
                </a:solidFill>
              </a:rPr>
              <a:t>2. SZKOLENIE/EDUKACJA</a:t>
            </a:r>
            <a:endParaRPr lang="pl-PL" sz="4000" b="1" dirty="0">
              <a:solidFill>
                <a:srgbClr val="073E87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257875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Edukacja</a:t>
            </a:r>
            <a:r>
              <a:rPr lang="en-US" sz="2400" dirty="0" smtClean="0">
                <a:solidFill>
                  <a:srgbClr val="073E87"/>
                </a:solidFill>
              </a:rPr>
              <a:t> jest </a:t>
            </a:r>
            <a:r>
              <a:rPr lang="en-US" sz="2400" dirty="0" err="1" smtClean="0">
                <a:solidFill>
                  <a:srgbClr val="073E87"/>
                </a:solidFill>
              </a:rPr>
              <a:t>kluczowym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czynnikiem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powodzenia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jest </a:t>
            </a:r>
            <a:r>
              <a:rPr lang="en-US" sz="2400" dirty="0" err="1" smtClean="0">
                <a:solidFill>
                  <a:srgbClr val="073E87"/>
                </a:solidFill>
              </a:rPr>
              <a:t>podstawą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poprawy</a:t>
            </a:r>
            <a:r>
              <a:rPr lang="pl-PL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praktyki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pl-PL" sz="2400" dirty="0" smtClean="0">
                <a:solidFill>
                  <a:srgbClr val="073E87"/>
                </a:solidFill>
              </a:rPr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Bez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odpowiednich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szkoleń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mało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prawdopodobne</a:t>
            </a:r>
            <a:r>
              <a:rPr lang="pl-PL" sz="2400" dirty="0" smtClean="0">
                <a:solidFill>
                  <a:srgbClr val="073E87"/>
                </a:solidFill>
              </a:rPr>
              <a:t> jest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że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zmiana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systemu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doprowadzi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zmiany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zachowań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pracowników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trwałej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poprawy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przestrzegania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. </a:t>
            </a:r>
            <a:endParaRPr lang="pl-PL" sz="2400" dirty="0" smtClean="0">
              <a:solidFill>
                <a:srgbClr val="073E87"/>
              </a:solidFill>
            </a:endParaRPr>
          </a:p>
          <a:p>
            <a:pPr marL="342900" indent="-342900"/>
            <a:r>
              <a:rPr lang="pl-PL" sz="2400" dirty="0" smtClean="0">
                <a:solidFill>
                  <a:schemeClr val="accent1"/>
                </a:solidFill>
              </a:rPr>
              <a:t> 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0" y="6309320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 </a:t>
            </a:r>
            <a:r>
              <a:rPr lang="en-AU" sz="900" dirty="0" err="1" smtClean="0"/>
              <a:t>Zdj</a:t>
            </a:r>
            <a:r>
              <a:rPr lang="pl-PL" sz="900" dirty="0" smtClean="0"/>
              <a:t>ę</a:t>
            </a:r>
            <a:r>
              <a:rPr lang="en-AU" sz="900" dirty="0" err="1" smtClean="0"/>
              <a:t>cie</a:t>
            </a:r>
            <a:r>
              <a:rPr lang="en-AU" sz="900" dirty="0" smtClean="0"/>
              <a:t>: Hand hygiene Australia www.hha.org.au</a:t>
            </a:r>
            <a:endParaRPr lang="en-IE" sz="900" dirty="0" smtClean="0"/>
          </a:p>
          <a:p>
            <a:pPr lvl="0">
              <a:buNone/>
            </a:pPr>
            <a:endParaRPr lang="pl-PL" sz="9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5419"/>
            <a:ext cx="4904225" cy="298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a 6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8" name="Prostokąt 7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1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5970712" y="5728518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5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04853"/>
            <a:ext cx="9144000" cy="503216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Pol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ega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monitorowaniu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praktyki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higieny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rąk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infrastruktury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wiedzy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oraz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przekazywaniu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wyników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Ciągły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monitoring jest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bardzo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pomocny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mierzeniu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zmian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wywołanych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przez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wprowadzenie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programu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zaleca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monitorowanie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ocenę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następujących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wskaźników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przestrzegania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higieny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rąk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oceniane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przez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bezpośrednią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obserwację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ocenę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infrastruktury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potrzebnej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higieny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rąk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pl-PL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wiedzy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pracowników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temat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higieny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rąk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pl-PL" b="1" u="sng" dirty="0" smtClean="0">
                <a:solidFill>
                  <a:schemeClr val="accent1"/>
                </a:solidFill>
              </a:rPr>
              <a:t>Należy pamiętać że program WHO nie polega tylko na </a:t>
            </a:r>
          </a:p>
          <a:p>
            <a:pPr>
              <a:buNone/>
            </a:pPr>
            <a:r>
              <a:rPr lang="pl-PL" b="1" u="sng" dirty="0" smtClean="0">
                <a:solidFill>
                  <a:schemeClr val="accent1"/>
                </a:solidFill>
              </a:rPr>
              <a:t>przeprowadzaniu audytów oceniających</a:t>
            </a:r>
            <a:endParaRPr lang="pl-PL" b="1" u="sng" dirty="0">
              <a:solidFill>
                <a:schemeClr val="accent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34709"/>
            <a:ext cx="7467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3. O</a:t>
            </a: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CENA I PRZEKAZYWANIE WYNIKÓW</a:t>
            </a:r>
            <a:r>
              <a:rPr lang="en-GB" sz="3200" b="1" dirty="0" smtClean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en-GB" sz="3200" b="1" dirty="0" smtClean="0">
                <a:cs typeface="Arial" charset="0"/>
              </a:rPr>
              <a:t/>
            </a:r>
            <a:br>
              <a:rPr lang="en-GB" sz="3200" b="1" dirty="0" smtClean="0">
                <a:cs typeface="Arial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51520" y="64886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</a:t>
            </a:r>
            <a:endParaRPr lang="pl-PL" sz="900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0" y="171947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6123543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992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951123"/>
            <a:ext cx="7467600" cy="634082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073E87"/>
                </a:solidFill>
                <a:cs typeface="Arial" charset="0"/>
              </a:rPr>
              <a:t>3. OCENA I PRZEKAZYWANIE WYNIKÓW</a:t>
            </a:r>
            <a:endParaRPr lang="pl-PL" b="1" dirty="0">
              <a:solidFill>
                <a:srgbClr val="073E87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1728593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Przed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wprowadzeniem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programu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ważne</a:t>
            </a:r>
            <a:r>
              <a:rPr lang="en-US" sz="2400" dirty="0" smtClean="0">
                <a:solidFill>
                  <a:srgbClr val="073E87"/>
                </a:solidFill>
              </a:rPr>
              <a:t> jest </a:t>
            </a:r>
            <a:r>
              <a:rPr lang="en-US" sz="2400" dirty="0" err="1" smtClean="0">
                <a:solidFill>
                  <a:srgbClr val="073E87"/>
                </a:solidFill>
              </a:rPr>
              <a:t>przeprowadzenie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oceny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wyjściowej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pozwalającej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na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zebranie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informacji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na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temat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obecnej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praktyki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infrastruktury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poziomu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szkoleń</a:t>
            </a:r>
            <a:r>
              <a:rPr lang="pl-PL" sz="2400" dirty="0" smtClean="0">
                <a:solidFill>
                  <a:srgbClr val="073E87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Zebrane </a:t>
            </a:r>
            <a:r>
              <a:rPr lang="en-US" sz="2400" dirty="0" err="1" smtClean="0">
                <a:solidFill>
                  <a:srgbClr val="073E87"/>
                </a:solidFill>
              </a:rPr>
              <a:t>dane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mogą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być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stosowane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celu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podniesienia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świadomości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przekonania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pracowników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że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istnieje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potrzeba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zmiany</a:t>
            </a:r>
            <a:r>
              <a:rPr lang="pl-PL" sz="2400" dirty="0" smtClean="0">
                <a:solidFill>
                  <a:srgbClr val="073E87"/>
                </a:solidFill>
              </a:rPr>
              <a:t>,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endParaRPr lang="pl-PL" sz="2400" dirty="0" smtClean="0">
              <a:solidFill>
                <a:srgbClr val="073E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P</a:t>
            </a:r>
            <a:r>
              <a:rPr lang="en-US" sz="2400" dirty="0" smtClean="0">
                <a:solidFill>
                  <a:srgbClr val="073E87"/>
                </a:solidFill>
              </a:rPr>
              <a:t>o </a:t>
            </a:r>
            <a:r>
              <a:rPr lang="en-US" sz="2400" dirty="0" err="1" smtClean="0">
                <a:solidFill>
                  <a:srgbClr val="073E87"/>
                </a:solidFill>
              </a:rPr>
              <a:t>wprowadzeniu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programu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zebrane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dane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pl-PL" sz="2400" dirty="0" smtClean="0">
                <a:solidFill>
                  <a:srgbClr val="073E87"/>
                </a:solidFill>
              </a:rPr>
              <a:t>mogą być użyte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celu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wykazania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poprawy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w ten </a:t>
            </a:r>
            <a:r>
              <a:rPr lang="en-US" sz="2400" dirty="0" err="1" smtClean="0">
                <a:solidFill>
                  <a:srgbClr val="073E87"/>
                </a:solidFill>
              </a:rPr>
              <a:t>sposób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podtrzymania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motywacji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dalszego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działania</a:t>
            </a:r>
            <a:r>
              <a:rPr lang="pl-PL" sz="2400" dirty="0" smtClean="0">
                <a:solidFill>
                  <a:srgbClr val="073E87"/>
                </a:solidFill>
              </a:rPr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Informacja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zwrotna</a:t>
            </a:r>
            <a:r>
              <a:rPr lang="en-US" sz="2400" dirty="0" smtClean="0">
                <a:solidFill>
                  <a:srgbClr val="073E87"/>
                </a:solidFill>
              </a:rPr>
              <a:t> o </a:t>
            </a:r>
            <a:r>
              <a:rPr lang="en-US" sz="2400" dirty="0" err="1" smtClean="0">
                <a:solidFill>
                  <a:srgbClr val="073E87"/>
                </a:solidFill>
              </a:rPr>
              <a:t>wynikach</a:t>
            </a:r>
            <a:r>
              <a:rPr lang="en-US" sz="2400" dirty="0" smtClean="0">
                <a:solidFill>
                  <a:srgbClr val="073E87"/>
                </a:solidFill>
              </a:rPr>
              <a:t> jest </a:t>
            </a:r>
            <a:r>
              <a:rPr lang="en-US" sz="2400" dirty="0" err="1" smtClean="0">
                <a:solidFill>
                  <a:srgbClr val="073E87"/>
                </a:solidFill>
              </a:rPr>
              <a:t>integralną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częścią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oceny</a:t>
            </a:r>
            <a:r>
              <a:rPr lang="en-US" sz="2400" dirty="0" smtClean="0">
                <a:solidFill>
                  <a:srgbClr val="073E87"/>
                </a:solidFill>
              </a:rPr>
              <a:t>.</a:t>
            </a:r>
            <a:r>
              <a:rPr lang="pl-PL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Wyniki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badań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mogą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być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rozpowszechniane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formie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pisemnych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raportów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lub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innych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środków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komunikacji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wewnętrznej</a:t>
            </a:r>
            <a:r>
              <a:rPr lang="pl-PL" sz="2400" dirty="0" smtClean="0">
                <a:solidFill>
                  <a:srgbClr val="073E87"/>
                </a:solidFill>
              </a:rPr>
              <a:t>.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endParaRPr lang="pl-PL" sz="2400" dirty="0">
              <a:solidFill>
                <a:srgbClr val="073E87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6381328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</a:t>
            </a:r>
            <a:endParaRPr lang="pl-PL" sz="900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5991225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22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93818"/>
            <a:ext cx="842493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4. P</a:t>
            </a: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RZYPOMNIENIE W MIEJSCU PRACY</a:t>
            </a:r>
            <a:r>
              <a:rPr lang="en-GB" sz="3200" dirty="0" smtClean="0">
                <a:solidFill>
                  <a:schemeClr val="accent1"/>
                </a:solidFill>
                <a:cs typeface="Arial" charset="0"/>
              </a:rPr>
              <a:t/>
            </a:r>
            <a:br>
              <a:rPr lang="en-GB" sz="3200" dirty="0" smtClean="0">
                <a:solidFill>
                  <a:schemeClr val="accent1"/>
                </a:solidFill>
                <a:cs typeface="Arial" charset="0"/>
              </a:rPr>
            </a:br>
            <a:endParaRPr lang="pl-PL" dirty="0">
              <a:solidFill>
                <a:schemeClr val="accent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30968"/>
            <a:ext cx="842493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 P</a:t>
            </a:r>
            <a:r>
              <a:rPr lang="en-US" sz="2400" dirty="0" err="1" smtClean="0">
                <a:solidFill>
                  <a:srgbClr val="073E87"/>
                </a:solidFill>
              </a:rPr>
              <a:t>rzypominanie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miejscu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pracy</a:t>
            </a:r>
            <a:r>
              <a:rPr lang="en-US" sz="2400" dirty="0" smtClean="0">
                <a:solidFill>
                  <a:srgbClr val="073E87"/>
                </a:solidFill>
              </a:rPr>
              <a:t> o </a:t>
            </a:r>
            <a:r>
              <a:rPr lang="en-US" sz="2400" dirty="0" err="1" smtClean="0">
                <a:solidFill>
                  <a:srgbClr val="073E87"/>
                </a:solidFill>
              </a:rPr>
              <a:t>znaczeniu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oraz</a:t>
            </a:r>
            <a:r>
              <a:rPr lang="en-US" sz="2400" dirty="0" smtClean="0">
                <a:solidFill>
                  <a:srgbClr val="073E87"/>
                </a:solidFill>
              </a:rPr>
              <a:t> o </a:t>
            </a:r>
            <a:r>
              <a:rPr lang="en-US" sz="2400" dirty="0" err="1" smtClean="0">
                <a:solidFill>
                  <a:srgbClr val="073E87"/>
                </a:solidFill>
              </a:rPr>
              <a:t>właściwych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wskazaniach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procedurach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wykonywania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. </a:t>
            </a:r>
            <a:endParaRPr lang="pl-PL" sz="2400" dirty="0" smtClean="0">
              <a:solidFill>
                <a:srgbClr val="073E87"/>
              </a:solidFill>
            </a:endParaRPr>
          </a:p>
          <a:p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0" y="6604084"/>
            <a:ext cx="79563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</a:t>
            </a:r>
            <a:endParaRPr lang="pl-PL" sz="900" dirty="0" smtClean="0"/>
          </a:p>
        </p:txBody>
      </p:sp>
      <p:pic>
        <p:nvPicPr>
          <p:cNvPr id="5" name="Picture 4" descr="ICC%2008%20LR%20P9%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6145" y="2325834"/>
            <a:ext cx="2769094" cy="427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71800" y="5877272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grpSp>
        <p:nvGrpSpPr>
          <p:cNvPr id="8" name="Grupa 7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9" name="Prostokąt 8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Prostokąt 9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2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5969149" y="5991225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71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7915" y="770754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4. </a:t>
            </a: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PRZYPOMN</a:t>
            </a:r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IE</a:t>
            </a: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NIE W MIEJSCU PRACY</a:t>
            </a:r>
            <a:endParaRPr lang="pl-PL" b="1" dirty="0">
              <a:solidFill>
                <a:srgbClr val="073E87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186871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Plakaty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najczęstszym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rodzajem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przypomnienia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mogą</a:t>
            </a:r>
            <a:r>
              <a:rPr lang="en-US" sz="2400" dirty="0" smtClean="0">
                <a:solidFill>
                  <a:srgbClr val="073E87"/>
                </a:solidFill>
              </a:rPr>
              <a:t> one </a:t>
            </a:r>
            <a:r>
              <a:rPr lang="en-US" sz="2400" dirty="0" err="1" smtClean="0">
                <a:solidFill>
                  <a:srgbClr val="073E87"/>
                </a:solidFill>
              </a:rPr>
              <a:t>przedstawiać</a:t>
            </a:r>
            <a:r>
              <a:rPr lang="en-US" sz="2400" dirty="0" smtClean="0">
                <a:solidFill>
                  <a:srgbClr val="073E87"/>
                </a:solidFill>
              </a:rPr>
              <a:t>: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wskazania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dirty="0" err="1" smtClean="0">
                <a:solidFill>
                  <a:srgbClr val="073E87"/>
                </a:solidFill>
              </a:rPr>
              <a:t>pokazywać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prawidłową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technikę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mycia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lub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dezynfekcji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. </a:t>
            </a:r>
            <a:endParaRPr lang="pl-PL" sz="2400" dirty="0" smtClean="0">
              <a:solidFill>
                <a:srgbClr val="073E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 Plakaty s</a:t>
            </a:r>
            <a:r>
              <a:rPr lang="en-US" sz="2400" dirty="0" smtClean="0">
                <a:solidFill>
                  <a:srgbClr val="073E87"/>
                </a:solidFill>
              </a:rPr>
              <a:t>ą </a:t>
            </a:r>
            <a:r>
              <a:rPr lang="en-US" sz="2400" dirty="0" err="1" smtClean="0">
                <a:solidFill>
                  <a:srgbClr val="073E87"/>
                </a:solidFill>
              </a:rPr>
              <a:t>skierowane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pracowników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chorych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rodzin</a:t>
            </a:r>
            <a:endParaRPr lang="pl-PL" sz="2400" dirty="0" smtClean="0">
              <a:solidFill>
                <a:srgbClr val="073E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>
                <a:solidFill>
                  <a:srgbClr val="073E87"/>
                </a:solidFill>
              </a:rPr>
              <a:t>S</a:t>
            </a:r>
            <a:r>
              <a:rPr lang="en-US" sz="2400" dirty="0" err="1" smtClean="0">
                <a:solidFill>
                  <a:srgbClr val="073E87"/>
                </a:solidFill>
              </a:rPr>
              <a:t>tanowią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środek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informacji</a:t>
            </a:r>
            <a:r>
              <a:rPr lang="en-US" sz="2400" dirty="0" smtClean="0">
                <a:solidFill>
                  <a:srgbClr val="073E87"/>
                </a:solidFill>
              </a:rPr>
              <a:t> o </a:t>
            </a:r>
            <a:r>
              <a:rPr lang="en-US" sz="2400" dirty="0" err="1" smtClean="0">
                <a:solidFill>
                  <a:srgbClr val="073E87"/>
                </a:solidFill>
              </a:rPr>
              <a:t>normach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opieki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oraz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wskazówkę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czego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pl-PL" sz="2400" dirty="0" smtClean="0">
                <a:solidFill>
                  <a:srgbClr val="073E87"/>
                </a:solidFill>
              </a:rPr>
              <a:t>pacjenci </a:t>
            </a:r>
            <a:r>
              <a:rPr lang="en-US" sz="2400" dirty="0" err="1" smtClean="0">
                <a:solidFill>
                  <a:srgbClr val="073E87"/>
                </a:solidFill>
              </a:rPr>
              <a:t>powinni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oczekiwać</a:t>
            </a:r>
            <a:r>
              <a:rPr lang="en-US" sz="2400" dirty="0" smtClean="0">
                <a:solidFill>
                  <a:srgbClr val="073E87"/>
                </a:solidFill>
              </a:rPr>
              <a:t> od </a:t>
            </a:r>
            <a:r>
              <a:rPr lang="en-US" sz="2400" dirty="0" err="1" smtClean="0">
                <a:solidFill>
                  <a:srgbClr val="073E87"/>
                </a:solidFill>
              </a:rPr>
              <a:t>pracowników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medycznych</a:t>
            </a:r>
            <a:r>
              <a:rPr lang="en-US" sz="2400" dirty="0" smtClean="0">
                <a:solidFill>
                  <a:srgbClr val="073E87"/>
                </a:solidFill>
              </a:rPr>
              <a:t>. </a:t>
            </a:r>
            <a:endParaRPr lang="pl-PL" sz="2400" dirty="0" smtClean="0">
              <a:solidFill>
                <a:srgbClr val="073E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Innym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rodzajem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przypomnienia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są</a:t>
            </a:r>
            <a:r>
              <a:rPr lang="pl-PL" sz="2400" dirty="0" smtClean="0">
                <a:solidFill>
                  <a:srgbClr val="073E87"/>
                </a:solidFill>
              </a:rPr>
              <a:t>: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ulotki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naklejki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umieszczone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łóżku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pacjenta</a:t>
            </a:r>
            <a:r>
              <a:rPr lang="en-US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specjalne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etykiety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umieszczane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dozownikach</a:t>
            </a:r>
            <a:r>
              <a:rPr lang="pl-PL" sz="2400" dirty="0" smtClean="0">
                <a:solidFill>
                  <a:srgbClr val="073E87"/>
                </a:solidFill>
              </a:rPr>
              <a:t>, wygaszacze monitorów</a:t>
            </a:r>
            <a:r>
              <a:rPr lang="en-US" sz="2400" dirty="0" smtClean="0">
                <a:solidFill>
                  <a:srgbClr val="073E87"/>
                </a:solidFill>
              </a:rPr>
              <a:t>. </a:t>
            </a:r>
            <a:endParaRPr lang="pl-PL" sz="2400" dirty="0" smtClean="0">
              <a:solidFill>
                <a:srgbClr val="073E87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Pracownicy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powinni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mieć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łatwy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dostęp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standardów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procedur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dotyczących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.</a:t>
            </a:r>
            <a:endParaRPr lang="pl-PL" sz="2400" dirty="0">
              <a:solidFill>
                <a:srgbClr val="073E87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648866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</a:t>
            </a:r>
            <a:endParaRPr lang="pl-PL" sz="900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6034588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03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568984"/>
            <a:ext cx="9144000" cy="5277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Działania promujące higienę rąk: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Porównywanie wyników audytów obserwacyjnych z poszczególnych oddziałów i zastosowanie systemu nagród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 Wydawanie gazetek/informatorów o działaniach zmierzających do poprawy przestrzegania higieny rąk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Informacje na wydrukach z pensji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Stosowanie systemu nagród/upomnień podczas wykonywania audytu obserwacyjnego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Zaangażowanie społeczności lokalnej w promowanie higieny rąk (szkoły, przedszkola, grupy pacjentów)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Akcje promujące higienę rąk powinny być powtarzane co 1-2 lata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34902"/>
            <a:ext cx="8568952" cy="634082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4. </a:t>
            </a:r>
            <a:r>
              <a:rPr lang="en-GB" sz="3200" b="1" dirty="0">
                <a:solidFill>
                  <a:srgbClr val="073E87"/>
                </a:solidFill>
                <a:cs typeface="Arial" charset="0"/>
              </a:rPr>
              <a:t>PRZYPOMN</a:t>
            </a:r>
            <a:r>
              <a:rPr lang="pl-PL" sz="3200" b="1" dirty="0">
                <a:solidFill>
                  <a:srgbClr val="073E87"/>
                </a:solidFill>
                <a:cs typeface="Arial" charset="0"/>
              </a:rPr>
              <a:t>IE</a:t>
            </a:r>
            <a:r>
              <a:rPr lang="en-GB" sz="3200" b="1" dirty="0">
                <a:solidFill>
                  <a:srgbClr val="073E87"/>
                </a:solidFill>
                <a:cs typeface="Arial" charset="0"/>
              </a:rPr>
              <a:t>NIE W MIEJSCU PRACY</a:t>
            </a:r>
            <a:endParaRPr lang="pl-PL" sz="3200" b="1" dirty="0">
              <a:solidFill>
                <a:schemeClr val="accent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153417" y="6476852"/>
            <a:ext cx="566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900" dirty="0" err="1" smtClean="0"/>
              <a:t>Australian</a:t>
            </a:r>
            <a:r>
              <a:rPr lang="pl-PL" sz="900" dirty="0" smtClean="0"/>
              <a:t> </a:t>
            </a:r>
            <a:r>
              <a:rPr lang="pl-PL" sz="900" dirty="0" err="1" smtClean="0"/>
              <a:t>Commission</a:t>
            </a:r>
            <a:r>
              <a:rPr lang="pl-PL" sz="900" dirty="0" smtClean="0"/>
              <a:t> on </a:t>
            </a:r>
            <a:r>
              <a:rPr lang="pl-PL" sz="900" dirty="0" err="1" smtClean="0"/>
              <a:t>Safety</a:t>
            </a:r>
            <a:r>
              <a:rPr lang="pl-PL" sz="900" dirty="0" smtClean="0"/>
              <a:t> and </a:t>
            </a:r>
            <a:r>
              <a:rPr lang="pl-PL" sz="900" dirty="0" err="1" smtClean="0"/>
              <a:t>Quality</a:t>
            </a:r>
            <a:r>
              <a:rPr lang="pl-PL" sz="900" dirty="0" smtClean="0"/>
              <a:t> </a:t>
            </a:r>
            <a:r>
              <a:rPr lang="pl-PL" sz="900" dirty="0" err="1" smtClean="0"/>
              <a:t>in</a:t>
            </a:r>
            <a:r>
              <a:rPr lang="pl-PL" sz="900" dirty="0" smtClean="0"/>
              <a:t> Health </a:t>
            </a:r>
            <a:r>
              <a:rPr lang="pl-PL" sz="900" dirty="0" err="1" smtClean="0"/>
              <a:t>Care</a:t>
            </a:r>
            <a:r>
              <a:rPr lang="pl-PL" sz="900" dirty="0" smtClean="0"/>
              <a:t>, WHO: </a:t>
            </a:r>
            <a:r>
              <a:rPr lang="pl-PL" sz="900" dirty="0" err="1" smtClean="0"/>
              <a:t>Hand</a:t>
            </a:r>
            <a:r>
              <a:rPr lang="pl-PL" sz="900" dirty="0" smtClean="0"/>
              <a:t> </a:t>
            </a:r>
            <a:r>
              <a:rPr lang="pl-PL" sz="900" dirty="0" err="1" smtClean="0"/>
              <a:t>Hygiene</a:t>
            </a:r>
            <a:r>
              <a:rPr lang="pl-PL" sz="900" dirty="0" smtClean="0"/>
              <a:t> </a:t>
            </a:r>
            <a:r>
              <a:rPr lang="pl-PL" sz="900" dirty="0" err="1" smtClean="0"/>
              <a:t>Manual</a:t>
            </a:r>
            <a:r>
              <a:rPr lang="pl-PL" sz="900" dirty="0" smtClean="0"/>
              <a:t>. </a:t>
            </a:r>
            <a:r>
              <a:rPr lang="pl-PL" sz="900" dirty="0" err="1" smtClean="0"/>
              <a:t>April</a:t>
            </a:r>
            <a:r>
              <a:rPr lang="pl-PL" sz="900" dirty="0" smtClean="0"/>
              <a:t> 2013</a:t>
            </a:r>
            <a:r>
              <a:rPr lang="pl-PL" dirty="0" smtClean="0"/>
              <a:t>. 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8" name="Prostokąt 7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1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6377299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6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083262"/>
            <a:ext cx="9144000" cy="4563306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10253F"/>
                </a:solidFill>
              </a:rPr>
              <a:t>Tworzenie odpowiedniego klimatu w placówkach medycznych, tak aby przestrzeganie higieny rąk było priorytetem zarówno na poziomie instytucjonalnym jak i indywidualnym. Kształtowanie świadomości indywidualnej i instytucjonalnej, aby zmienić i poprawić skuteczność przestrzegania higieny rąk wśród pracowników medycznych. </a:t>
            </a:r>
            <a:endParaRPr lang="pl-PL" dirty="0" smtClean="0">
              <a:solidFill>
                <a:srgbClr val="00B05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28094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>5. </a:t>
            </a: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TWORZENIE BEZPIECZNEGO KLIMATU </a:t>
            </a:r>
            <a:r>
              <a:rPr lang="pl-PL" sz="3200" b="1" dirty="0" smtClean="0">
                <a:solidFill>
                  <a:srgbClr val="073E87"/>
                </a:solidFill>
                <a:cs typeface="Arial" charset="0"/>
              </a:rPr>
              <a:t/>
            </a:r>
            <a:br>
              <a:rPr lang="pl-PL" sz="3200" b="1" dirty="0" smtClean="0">
                <a:solidFill>
                  <a:srgbClr val="073E87"/>
                </a:solidFill>
                <a:cs typeface="Arial" charset="0"/>
              </a:rPr>
            </a:br>
            <a:r>
              <a:rPr lang="en-GB" sz="3200" b="1" dirty="0" smtClean="0">
                <a:solidFill>
                  <a:srgbClr val="073E87"/>
                </a:solidFill>
                <a:cs typeface="Arial" charset="0"/>
              </a:rPr>
              <a:t>W PLACÓWKACH OCHRONY ZDROWIA</a:t>
            </a:r>
            <a:endParaRPr lang="pl-PL" b="1" dirty="0">
              <a:solidFill>
                <a:srgbClr val="073E87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79408" y="646190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Safe Care. </a:t>
            </a:r>
            <a:r>
              <a:rPr lang="en-GB" sz="900" dirty="0" smtClean="0"/>
              <a:t> WHO Press Geneva, 2009.</a:t>
            </a:r>
            <a:endParaRPr lang="pl-PL" sz="900" dirty="0" smtClean="0"/>
          </a:p>
        </p:txBody>
      </p:sp>
      <p:grpSp>
        <p:nvGrpSpPr>
          <p:cNvPr id="7" name="Grupa 6"/>
          <p:cNvGrpSpPr/>
          <p:nvPr/>
        </p:nvGrpSpPr>
        <p:grpSpPr>
          <a:xfrm>
            <a:off x="0" y="171947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8" name="Prostokąt 7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81000" y="1642953"/>
            <a:ext cx="8316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dirty="0" err="1">
                <a:solidFill>
                  <a:srgbClr val="073E87"/>
                </a:solidFill>
              </a:rPr>
              <a:t>Mycie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lub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dezynfekcj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en-GB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en-GB" dirty="0">
                <a:solidFill>
                  <a:srgbClr val="073E87"/>
                </a:solidFill>
              </a:rPr>
              <a:t>k </a:t>
            </a:r>
            <a:r>
              <a:rPr lang="en-GB" b="1" dirty="0" err="1">
                <a:solidFill>
                  <a:srgbClr val="073E87"/>
                </a:solidFill>
              </a:rPr>
              <a:t>powiniene</a:t>
            </a:r>
            <a:r>
              <a:rPr lang="pl-PL" b="1" dirty="0">
                <a:solidFill>
                  <a:srgbClr val="073E87"/>
                </a:solidFill>
              </a:rPr>
              <a:t>ś</a:t>
            </a:r>
            <a:r>
              <a:rPr lang="en-GB" dirty="0">
                <a:solidFill>
                  <a:srgbClr val="073E87"/>
                </a:solidFill>
              </a:rPr>
              <a:t>  </a:t>
            </a:r>
            <a:r>
              <a:rPr lang="en-GB" dirty="0" err="1">
                <a:solidFill>
                  <a:srgbClr val="073E87"/>
                </a:solidFill>
              </a:rPr>
              <a:t>przeprowadzi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en-GB" dirty="0">
                <a:solidFill>
                  <a:srgbClr val="073E87"/>
                </a:solidFill>
              </a:rPr>
              <a:t> w </a:t>
            </a:r>
            <a:r>
              <a:rPr lang="en-GB" dirty="0" err="1">
                <a:solidFill>
                  <a:srgbClr val="073E87"/>
                </a:solidFill>
              </a:rPr>
              <a:t>miejscu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gdzie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opiekujesz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si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pacj</a:t>
            </a:r>
            <a:r>
              <a:rPr lang="pl-PL" dirty="0">
                <a:solidFill>
                  <a:srgbClr val="073E87"/>
                </a:solidFill>
              </a:rPr>
              <a:t>e</a:t>
            </a:r>
            <a:r>
              <a:rPr lang="en-GB" dirty="0">
                <a:solidFill>
                  <a:srgbClr val="073E87"/>
                </a:solidFill>
              </a:rPr>
              <a:t>tem (w </a:t>
            </a:r>
            <a:r>
              <a:rPr lang="en-GB" dirty="0" err="1">
                <a:solidFill>
                  <a:srgbClr val="073E87"/>
                </a:solidFill>
              </a:rPr>
              <a:t>punkcie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opieki</a:t>
            </a:r>
            <a:r>
              <a:rPr lang="en-GB" dirty="0">
                <a:solidFill>
                  <a:srgbClr val="073E87"/>
                </a:solidFill>
              </a:rPr>
              <a:t>)</a:t>
            </a: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1000" y="2286793"/>
            <a:ext cx="8316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dirty="0">
                <a:solidFill>
                  <a:srgbClr val="073E87"/>
                </a:solidFill>
              </a:rPr>
              <a:t>W </a:t>
            </a:r>
            <a:r>
              <a:rPr lang="en-GB" dirty="0" err="1">
                <a:solidFill>
                  <a:srgbClr val="073E87"/>
                </a:solidFill>
              </a:rPr>
              <a:t>trakcie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opieki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nad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pacj</a:t>
            </a:r>
            <a:r>
              <a:rPr lang="pl-PL" dirty="0">
                <a:solidFill>
                  <a:srgbClr val="073E87"/>
                </a:solidFill>
              </a:rPr>
              <a:t>e</a:t>
            </a:r>
            <a:r>
              <a:rPr lang="en-GB" dirty="0" err="1">
                <a:solidFill>
                  <a:srgbClr val="073E87"/>
                </a:solidFill>
              </a:rPr>
              <a:t>ntem</a:t>
            </a:r>
            <a:r>
              <a:rPr lang="en-GB" dirty="0">
                <a:solidFill>
                  <a:srgbClr val="073E87"/>
                </a:solidFill>
              </a:rPr>
              <a:t> jest 5 moment</a:t>
            </a:r>
            <a:r>
              <a:rPr lang="pl-PL" dirty="0">
                <a:solidFill>
                  <a:srgbClr val="073E87"/>
                </a:solidFill>
              </a:rPr>
              <a:t>ó</a:t>
            </a:r>
            <a:r>
              <a:rPr lang="en-GB" dirty="0">
                <a:solidFill>
                  <a:srgbClr val="073E87"/>
                </a:solidFill>
              </a:rPr>
              <a:t>w </a:t>
            </a:r>
            <a:r>
              <a:rPr lang="en-GB" dirty="0" smtClean="0">
                <a:solidFill>
                  <a:srgbClr val="073E87"/>
                </a:solidFill>
              </a:rPr>
              <a:t>(</a:t>
            </a:r>
            <a:r>
              <a:rPr lang="pl-PL" dirty="0" smtClean="0">
                <a:solidFill>
                  <a:srgbClr val="073E87"/>
                </a:solidFill>
              </a:rPr>
              <a:t>wskazań</a:t>
            </a:r>
            <a:r>
              <a:rPr lang="en-GB" dirty="0" smtClean="0">
                <a:solidFill>
                  <a:srgbClr val="073E87"/>
                </a:solidFill>
              </a:rPr>
              <a:t>) </a:t>
            </a:r>
            <a:r>
              <a:rPr lang="en-GB" dirty="0" err="1">
                <a:solidFill>
                  <a:srgbClr val="073E87"/>
                </a:solidFill>
              </a:rPr>
              <a:t>kiedy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b="1" dirty="0" err="1">
                <a:solidFill>
                  <a:srgbClr val="E35B31"/>
                </a:solidFill>
              </a:rPr>
              <a:t>powiniene</a:t>
            </a:r>
            <a:r>
              <a:rPr lang="pl-PL" b="1" dirty="0">
                <a:solidFill>
                  <a:srgbClr val="E35B31"/>
                </a:solidFill>
              </a:rPr>
              <a:t>ś</a:t>
            </a:r>
            <a:r>
              <a:rPr lang="en-GB" dirty="0"/>
              <a:t> </a:t>
            </a:r>
            <a:r>
              <a:rPr lang="en-GB" dirty="0" err="1">
                <a:solidFill>
                  <a:srgbClr val="073E87"/>
                </a:solidFill>
              </a:rPr>
              <a:t>umy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lub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dezynfekowa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en-GB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en-GB" dirty="0" err="1">
                <a:solidFill>
                  <a:srgbClr val="073E87"/>
                </a:solidFill>
              </a:rPr>
              <a:t>ce</a:t>
            </a:r>
            <a:r>
              <a:rPr lang="en-GB" dirty="0">
                <a:solidFill>
                  <a:srgbClr val="073E87"/>
                </a:solidFill>
              </a:rPr>
              <a:t> (“5 </a:t>
            </a:r>
            <a:r>
              <a:rPr lang="en-GB" dirty="0" smtClean="0">
                <a:solidFill>
                  <a:srgbClr val="073E87"/>
                </a:solidFill>
              </a:rPr>
              <a:t>moment</a:t>
            </a:r>
            <a:r>
              <a:rPr lang="pl-PL" dirty="0">
                <a:solidFill>
                  <a:srgbClr val="073E87"/>
                </a:solidFill>
              </a:rPr>
              <a:t>ó</a:t>
            </a:r>
            <a:r>
              <a:rPr lang="en-GB" dirty="0">
                <a:solidFill>
                  <a:srgbClr val="073E87"/>
                </a:solidFill>
              </a:rPr>
              <a:t>w </a:t>
            </a:r>
            <a:r>
              <a:rPr lang="en-GB" dirty="0" err="1">
                <a:solidFill>
                  <a:srgbClr val="073E87"/>
                </a:solidFill>
              </a:rPr>
              <a:t>higieny</a:t>
            </a:r>
            <a:r>
              <a:rPr lang="en-GB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en-GB" dirty="0">
                <a:solidFill>
                  <a:srgbClr val="073E87"/>
                </a:solidFill>
              </a:rPr>
              <a:t>k</a:t>
            </a:r>
            <a:r>
              <a:rPr lang="pl-PL" dirty="0">
                <a:solidFill>
                  <a:srgbClr val="073E87"/>
                </a:solidFill>
              </a:rPr>
              <a:t>”</a:t>
            </a:r>
            <a:r>
              <a:rPr lang="en-GB" dirty="0">
                <a:solidFill>
                  <a:srgbClr val="073E87"/>
                </a:solidFill>
              </a:rPr>
              <a:t>)</a:t>
            </a: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81000" y="3029247"/>
            <a:ext cx="83169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 b="1" dirty="0">
                <a:solidFill>
                  <a:srgbClr val="E35B31"/>
                </a:solidFill>
              </a:rPr>
              <a:t>Powiniene</a:t>
            </a:r>
            <a:r>
              <a:rPr lang="pl-PL" b="1" dirty="0">
                <a:solidFill>
                  <a:srgbClr val="E35B31"/>
                </a:solidFill>
              </a:rPr>
              <a:t>ś</a:t>
            </a:r>
            <a:r>
              <a:rPr lang="it-IT" dirty="0"/>
              <a:t> </a:t>
            </a:r>
            <a:r>
              <a:rPr lang="it-IT" dirty="0">
                <a:solidFill>
                  <a:srgbClr val="073E87"/>
                </a:solidFill>
              </a:rPr>
              <a:t>u</a:t>
            </a:r>
            <a:r>
              <a:rPr lang="pl-PL" dirty="0">
                <a:solidFill>
                  <a:srgbClr val="073E87"/>
                </a:solidFill>
              </a:rPr>
              <a:t>ż</a:t>
            </a:r>
            <a:r>
              <a:rPr lang="it-IT" dirty="0">
                <a:solidFill>
                  <a:srgbClr val="073E87"/>
                </a:solidFill>
              </a:rPr>
              <a:t>ywa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it-IT" dirty="0">
                <a:solidFill>
                  <a:srgbClr val="073E87"/>
                </a:solidFill>
              </a:rPr>
              <a:t> preparatu z alkoholem do </a:t>
            </a:r>
            <a:r>
              <a:rPr lang="it-IT" dirty="0" smtClean="0">
                <a:solidFill>
                  <a:srgbClr val="073E87"/>
                </a:solidFill>
              </a:rPr>
              <a:t>dezynfekcji</a:t>
            </a:r>
            <a:r>
              <a:rPr lang="pl-PL" dirty="0" smtClean="0">
                <a:solidFill>
                  <a:srgbClr val="073E87"/>
                </a:solidFill>
              </a:rPr>
              <a:t>,</a:t>
            </a:r>
            <a:r>
              <a:rPr lang="it-IT" dirty="0" smtClean="0">
                <a:solidFill>
                  <a:srgbClr val="073E87"/>
                </a:solidFill>
              </a:rPr>
              <a:t> ponieważ </a:t>
            </a:r>
            <a:r>
              <a:rPr lang="en-GB" dirty="0" err="1" smtClean="0">
                <a:solidFill>
                  <a:srgbClr val="073E87"/>
                </a:solidFill>
              </a:rPr>
              <a:t>umo</a:t>
            </a:r>
            <a:r>
              <a:rPr lang="pl-PL" dirty="0" smtClean="0">
                <a:solidFill>
                  <a:srgbClr val="073E87"/>
                </a:solidFill>
              </a:rPr>
              <a:t>ż</a:t>
            </a:r>
            <a:r>
              <a:rPr lang="en-GB" dirty="0" err="1" smtClean="0">
                <a:solidFill>
                  <a:srgbClr val="073E87"/>
                </a:solidFill>
              </a:rPr>
              <a:t>liwia</a:t>
            </a:r>
            <a:r>
              <a:rPr lang="en-GB" dirty="0" smtClean="0">
                <a:solidFill>
                  <a:srgbClr val="073E87"/>
                </a:solidFill>
              </a:rPr>
              <a:t> </a:t>
            </a:r>
            <a:r>
              <a:rPr lang="en-GB" dirty="0">
                <a:solidFill>
                  <a:srgbClr val="073E87"/>
                </a:solidFill>
              </a:rPr>
              <a:t>to </a:t>
            </a:r>
            <a:r>
              <a:rPr lang="en-GB" dirty="0" err="1">
                <a:solidFill>
                  <a:srgbClr val="073E87"/>
                </a:solidFill>
              </a:rPr>
              <a:t>przeprowadzenie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higieny</a:t>
            </a:r>
            <a:r>
              <a:rPr lang="en-GB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en-GB" dirty="0">
                <a:solidFill>
                  <a:srgbClr val="073E87"/>
                </a:solidFill>
              </a:rPr>
              <a:t>k </a:t>
            </a:r>
            <a:r>
              <a:rPr lang="en-GB" dirty="0" err="1">
                <a:solidFill>
                  <a:srgbClr val="073E87"/>
                </a:solidFill>
              </a:rPr>
              <a:t>dok</a:t>
            </a:r>
            <a:r>
              <a:rPr lang="pl-PL" dirty="0">
                <a:solidFill>
                  <a:srgbClr val="073E87"/>
                </a:solidFill>
              </a:rPr>
              <a:t>ł</a:t>
            </a:r>
            <a:r>
              <a:rPr lang="en-GB" dirty="0" err="1">
                <a:solidFill>
                  <a:srgbClr val="073E87"/>
                </a:solidFill>
              </a:rPr>
              <a:t>adnie</a:t>
            </a:r>
            <a:r>
              <a:rPr lang="en-GB" dirty="0">
                <a:solidFill>
                  <a:srgbClr val="073E87"/>
                </a:solidFill>
              </a:rPr>
              <a:t> w </a:t>
            </a:r>
            <a:r>
              <a:rPr lang="en-GB" dirty="0" err="1">
                <a:solidFill>
                  <a:srgbClr val="073E87"/>
                </a:solidFill>
              </a:rPr>
              <a:t>miejscu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opieki</a:t>
            </a:r>
            <a:r>
              <a:rPr lang="en-GB" dirty="0">
                <a:solidFill>
                  <a:srgbClr val="073E87"/>
                </a:solidFill>
              </a:rPr>
              <a:t>, jest </a:t>
            </a:r>
            <a:r>
              <a:rPr lang="en-GB" dirty="0" err="1">
                <a:solidFill>
                  <a:srgbClr val="073E87"/>
                </a:solidFill>
              </a:rPr>
              <a:t>szybsze</a:t>
            </a:r>
            <a:r>
              <a:rPr lang="en-GB" dirty="0">
                <a:solidFill>
                  <a:srgbClr val="073E87"/>
                </a:solidFill>
              </a:rPr>
              <a:t>, </a:t>
            </a:r>
            <a:r>
              <a:rPr lang="en-GB" dirty="0" err="1">
                <a:solidFill>
                  <a:srgbClr val="073E87"/>
                </a:solidFill>
              </a:rPr>
              <a:t>bardziej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efektywne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i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lepiej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tolerowane</a:t>
            </a:r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467544" y="4162397"/>
            <a:ext cx="823036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it-IT" b="1" dirty="0">
                <a:solidFill>
                  <a:srgbClr val="E35B31"/>
                </a:solidFill>
              </a:rPr>
              <a:t>Powiniene</a:t>
            </a:r>
            <a:r>
              <a:rPr lang="pl-PL" b="1" dirty="0">
                <a:solidFill>
                  <a:srgbClr val="E35B31"/>
                </a:solidFill>
              </a:rPr>
              <a:t>ś</a:t>
            </a:r>
            <a:r>
              <a:rPr lang="it-IT" dirty="0"/>
              <a:t> </a:t>
            </a:r>
            <a:r>
              <a:rPr lang="it-IT" dirty="0">
                <a:solidFill>
                  <a:srgbClr val="073E87"/>
                </a:solidFill>
              </a:rPr>
              <a:t>my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it-IT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it-IT" dirty="0">
                <a:solidFill>
                  <a:srgbClr val="073E87"/>
                </a:solidFill>
              </a:rPr>
              <a:t>ce przy u</a:t>
            </a:r>
            <a:r>
              <a:rPr lang="pl-PL" dirty="0">
                <a:solidFill>
                  <a:srgbClr val="073E87"/>
                </a:solidFill>
              </a:rPr>
              <a:t>ż</a:t>
            </a:r>
            <a:r>
              <a:rPr lang="it-IT" dirty="0">
                <a:solidFill>
                  <a:srgbClr val="073E87"/>
                </a:solidFill>
              </a:rPr>
              <a:t>yciu wody i myd</a:t>
            </a:r>
            <a:r>
              <a:rPr lang="pl-PL" dirty="0">
                <a:solidFill>
                  <a:srgbClr val="073E87"/>
                </a:solidFill>
              </a:rPr>
              <a:t>ł</a:t>
            </a:r>
            <a:r>
              <a:rPr lang="it-IT" dirty="0">
                <a:solidFill>
                  <a:srgbClr val="073E87"/>
                </a:solidFill>
              </a:rPr>
              <a:t>a – gdy r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it-IT" dirty="0">
                <a:solidFill>
                  <a:srgbClr val="073E87"/>
                </a:solidFill>
              </a:rPr>
              <a:t>ce s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it-IT" dirty="0">
                <a:solidFill>
                  <a:srgbClr val="073E87"/>
                </a:solidFill>
              </a:rPr>
              <a:t> wizualnie zabrudzone </a:t>
            </a:r>
            <a:r>
              <a:rPr lang="pl-PL" dirty="0" smtClean="0">
                <a:solidFill>
                  <a:srgbClr val="073E87"/>
                </a:solidFill>
              </a:rPr>
              <a:t>lub </a:t>
            </a:r>
            <a:r>
              <a:rPr lang="it-IT" dirty="0" smtClean="0">
                <a:solidFill>
                  <a:srgbClr val="073E87"/>
                </a:solidFill>
              </a:rPr>
              <a:t>zanieczyszczone </a:t>
            </a:r>
            <a:r>
              <a:rPr lang="it-IT" dirty="0">
                <a:solidFill>
                  <a:srgbClr val="073E87"/>
                </a:solidFill>
              </a:rPr>
              <a:t>(po ekspozycji na p</a:t>
            </a:r>
            <a:r>
              <a:rPr lang="pl-PL" dirty="0">
                <a:solidFill>
                  <a:srgbClr val="073E87"/>
                </a:solidFill>
              </a:rPr>
              <a:t>ł</a:t>
            </a:r>
            <a:r>
              <a:rPr lang="it-IT" dirty="0">
                <a:solidFill>
                  <a:srgbClr val="073E87"/>
                </a:solidFill>
              </a:rPr>
              <a:t>yny ustrojowe</a:t>
            </a:r>
            <a:r>
              <a:rPr lang="it-IT" dirty="0" smtClean="0">
                <a:solidFill>
                  <a:srgbClr val="073E87"/>
                </a:solidFill>
              </a:rPr>
              <a:t>), po skorzystaniu z toalety i w przypadku kontaktu z pacjentem z podejrzeniem lub potwierdzeniem </a:t>
            </a:r>
            <a:r>
              <a:rPr lang="pl-PL" dirty="0" smtClean="0">
                <a:solidFill>
                  <a:srgbClr val="073E87"/>
                </a:solidFill>
              </a:rPr>
              <a:t>zakażenia o etiologii </a:t>
            </a:r>
            <a:r>
              <a:rPr lang="it-IT" dirty="0" smtClean="0">
                <a:solidFill>
                  <a:srgbClr val="073E87"/>
                </a:solidFill>
              </a:rPr>
              <a:t>Clostridium </a:t>
            </a:r>
            <a:r>
              <a:rPr lang="pl-PL" dirty="0">
                <a:solidFill>
                  <a:srgbClr val="073E87"/>
                </a:solidFill>
              </a:rPr>
              <a:t>d</a:t>
            </a:r>
            <a:r>
              <a:rPr lang="it-IT" dirty="0" smtClean="0">
                <a:solidFill>
                  <a:srgbClr val="073E87"/>
                </a:solidFill>
              </a:rPr>
              <a:t>ifficile. </a:t>
            </a:r>
            <a:endParaRPr lang="en-GB" dirty="0" smtClean="0">
              <a:solidFill>
                <a:srgbClr val="073E87"/>
              </a:solidFill>
            </a:endParaRPr>
          </a:p>
          <a:p>
            <a:endParaRPr lang="en-GB" dirty="0">
              <a:solidFill>
                <a:srgbClr val="073E87"/>
              </a:solidFill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67544" y="5533969"/>
            <a:ext cx="8316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GB" b="1" dirty="0" err="1" smtClean="0">
                <a:solidFill>
                  <a:srgbClr val="E35B31"/>
                </a:solidFill>
              </a:rPr>
              <a:t>Powiniene</a:t>
            </a:r>
            <a:r>
              <a:rPr lang="pl-PL" b="1" dirty="0">
                <a:solidFill>
                  <a:srgbClr val="E35B31"/>
                </a:solidFill>
              </a:rPr>
              <a:t>ś</a:t>
            </a:r>
            <a:r>
              <a:rPr lang="en-GB" b="1" dirty="0">
                <a:solidFill>
                  <a:srgbClr val="E35B31"/>
                </a:solidFill>
              </a:rPr>
              <a:t> </a:t>
            </a:r>
            <a:r>
              <a:rPr lang="en-GB" dirty="0"/>
              <a:t> </a:t>
            </a:r>
            <a:r>
              <a:rPr lang="en-GB" dirty="0" err="1">
                <a:solidFill>
                  <a:srgbClr val="073E87"/>
                </a:solidFill>
              </a:rPr>
              <a:t>przeprowadza</a:t>
            </a:r>
            <a:r>
              <a:rPr lang="pl-PL" dirty="0">
                <a:solidFill>
                  <a:srgbClr val="073E87"/>
                </a:solidFill>
              </a:rPr>
              <a:t>ć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>
                <a:solidFill>
                  <a:srgbClr val="073E87"/>
                </a:solidFill>
              </a:rPr>
              <a:t>higien</a:t>
            </a:r>
            <a:r>
              <a:rPr lang="pl-PL" dirty="0">
                <a:solidFill>
                  <a:srgbClr val="073E87"/>
                </a:solidFill>
              </a:rPr>
              <a:t>ę</a:t>
            </a:r>
            <a:r>
              <a:rPr lang="en-GB" dirty="0">
                <a:solidFill>
                  <a:srgbClr val="073E87"/>
                </a:solidFill>
              </a:rPr>
              <a:t> r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en-GB" dirty="0">
                <a:solidFill>
                  <a:srgbClr val="073E87"/>
                </a:solidFill>
              </a:rPr>
              <a:t>k u</a:t>
            </a:r>
            <a:r>
              <a:rPr lang="pl-PL" dirty="0">
                <a:solidFill>
                  <a:srgbClr val="073E87"/>
                </a:solidFill>
              </a:rPr>
              <a:t>ż</a:t>
            </a:r>
            <a:r>
              <a:rPr lang="en-GB" dirty="0" err="1">
                <a:solidFill>
                  <a:srgbClr val="073E87"/>
                </a:solidFill>
              </a:rPr>
              <a:t>ywaj</a:t>
            </a:r>
            <a:r>
              <a:rPr lang="pl-PL" dirty="0">
                <a:solidFill>
                  <a:srgbClr val="073E87"/>
                </a:solidFill>
              </a:rPr>
              <a:t>ą</a:t>
            </a:r>
            <a:r>
              <a:rPr lang="en-GB" dirty="0">
                <a:solidFill>
                  <a:srgbClr val="073E87"/>
                </a:solidFill>
              </a:rPr>
              <a:t>c </a:t>
            </a:r>
            <a:r>
              <a:rPr lang="en-GB" dirty="0" err="1">
                <a:solidFill>
                  <a:srgbClr val="073E87"/>
                </a:solidFill>
              </a:rPr>
              <a:t>odpowiedniej</a:t>
            </a:r>
            <a:r>
              <a:rPr lang="en-GB" dirty="0">
                <a:solidFill>
                  <a:srgbClr val="073E87"/>
                </a:solidFill>
              </a:rPr>
              <a:t> </a:t>
            </a:r>
            <a:r>
              <a:rPr lang="en-GB" dirty="0" err="1" smtClean="0">
                <a:solidFill>
                  <a:srgbClr val="073E87"/>
                </a:solidFill>
              </a:rPr>
              <a:t>techniki</a:t>
            </a:r>
            <a:r>
              <a:rPr lang="pl-PL" dirty="0" smtClean="0">
                <a:solidFill>
                  <a:srgbClr val="073E87"/>
                </a:solidFill>
              </a:rPr>
              <a:t>,</a:t>
            </a:r>
            <a:r>
              <a:rPr lang="en-GB" dirty="0" smtClean="0">
                <a:solidFill>
                  <a:srgbClr val="073E87"/>
                </a:solidFill>
              </a:rPr>
              <a:t> </a:t>
            </a:r>
            <a:r>
              <a:rPr lang="pl-PL" dirty="0" smtClean="0">
                <a:solidFill>
                  <a:srgbClr val="073E87"/>
                </a:solidFill>
              </a:rPr>
              <a:t>w odpowiednim </a:t>
            </a:r>
            <a:r>
              <a:rPr lang="en-GB" dirty="0" smtClean="0">
                <a:solidFill>
                  <a:srgbClr val="073E87"/>
                </a:solidFill>
              </a:rPr>
              <a:t> </a:t>
            </a:r>
            <a:r>
              <a:rPr lang="en-GB" dirty="0" err="1" smtClean="0">
                <a:solidFill>
                  <a:srgbClr val="073E87"/>
                </a:solidFill>
              </a:rPr>
              <a:t>czas</a:t>
            </a:r>
            <a:r>
              <a:rPr lang="pl-PL" dirty="0" err="1" smtClean="0">
                <a:solidFill>
                  <a:srgbClr val="073E87"/>
                </a:solidFill>
              </a:rPr>
              <a:t>ie</a:t>
            </a:r>
            <a:endParaRPr lang="en-GB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9459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l-PL" sz="4000" dirty="0" smtClean="0">
                <a:solidFill>
                  <a:schemeClr val="tx2"/>
                </a:solidFill>
              </a:rPr>
              <a:t/>
            </a:r>
            <a:br>
              <a:rPr lang="pl-PL" sz="4000" dirty="0" smtClean="0">
                <a:solidFill>
                  <a:schemeClr val="tx2"/>
                </a:solidFill>
              </a:rPr>
            </a:br>
            <a:r>
              <a:rPr lang="pl-PL" sz="4000" dirty="0" smtClean="0">
                <a:solidFill>
                  <a:schemeClr val="tx2"/>
                </a:solidFill>
              </a:rPr>
              <a:t/>
            </a:r>
            <a:br>
              <a:rPr lang="pl-PL" sz="4000" dirty="0" smtClean="0">
                <a:solidFill>
                  <a:schemeClr val="tx2"/>
                </a:solidFill>
              </a:rPr>
            </a:br>
            <a:r>
              <a:rPr lang="pl-PL" sz="4000" b="1" dirty="0" smtClean="0">
                <a:solidFill>
                  <a:schemeClr val="tx2"/>
                </a:solidFill>
              </a:rPr>
              <a:t>NAJWAŻNIEJSZE </a:t>
            </a:r>
            <a:r>
              <a:rPr lang="en-GB" sz="4000" b="1" dirty="0" smtClean="0">
                <a:solidFill>
                  <a:schemeClr val="tx2"/>
                </a:solidFill>
              </a:rPr>
              <a:t> ASPEKTY HIGIENY RĄK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23528" y="6309320"/>
            <a:ext cx="83529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 smtClean="0"/>
              <a:t>World Health Organization:</a:t>
            </a:r>
            <a:r>
              <a:rPr lang="pl-PL" sz="900" dirty="0" smtClean="0"/>
              <a:t> </a:t>
            </a:r>
            <a:r>
              <a:rPr lang="pl-PL" sz="900" dirty="0" err="1" smtClean="0"/>
              <a:t>Education</a:t>
            </a:r>
            <a:r>
              <a:rPr lang="pl-PL" sz="900" dirty="0" smtClean="0"/>
              <a:t> </a:t>
            </a:r>
            <a:r>
              <a:rPr lang="pl-PL" sz="900" dirty="0" err="1" smtClean="0"/>
              <a:t>Sessions</a:t>
            </a:r>
            <a:r>
              <a:rPr lang="pl-PL" sz="900" dirty="0" smtClean="0"/>
              <a:t> for </a:t>
            </a:r>
            <a:r>
              <a:rPr lang="pl-PL" sz="900" dirty="0" err="1" smtClean="0"/>
              <a:t>Trainers</a:t>
            </a:r>
            <a:r>
              <a:rPr lang="pl-PL" sz="900" dirty="0" smtClean="0"/>
              <a:t>, </a:t>
            </a:r>
            <a:r>
              <a:rPr lang="pl-PL" sz="900" dirty="0" err="1" smtClean="0"/>
              <a:t>Observers</a:t>
            </a:r>
            <a:r>
              <a:rPr lang="pl-PL" sz="900" dirty="0" smtClean="0"/>
              <a:t> and </a:t>
            </a:r>
            <a:r>
              <a:rPr lang="pl-PL" sz="900" dirty="0" err="1" smtClean="0"/>
              <a:t>Health-Care</a:t>
            </a:r>
            <a:r>
              <a:rPr lang="pl-PL" sz="900" dirty="0" smtClean="0"/>
              <a:t> </a:t>
            </a:r>
            <a:r>
              <a:rPr lang="pl-PL" sz="900" dirty="0" err="1" smtClean="0"/>
              <a:t>Workers</a:t>
            </a:r>
            <a:r>
              <a:rPr lang="pl-PL" sz="900" dirty="0" smtClean="0"/>
              <a:t>. </a:t>
            </a:r>
            <a:r>
              <a:rPr lang="en-GB" sz="900" dirty="0" smtClean="0"/>
              <a:t>WHO Press Geneva, 2009</a:t>
            </a:r>
            <a:r>
              <a:rPr lang="pl-PL" sz="900" dirty="0" smtClean="0"/>
              <a:t> . </a:t>
            </a:r>
          </a:p>
        </p:txBody>
      </p:sp>
      <p:grpSp>
        <p:nvGrpSpPr>
          <p:cNvPr id="9" name="Grupa 8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10" name="Prostokąt 9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3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6485286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728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92164" grpId="0"/>
      <p:bldP spid="92165" grpId="0"/>
      <p:bldP spid="921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/>
          <a:srcRect l="-6322" r="-6322"/>
          <a:stretch>
            <a:fillRect/>
          </a:stretch>
        </p:blipFill>
        <p:spPr>
          <a:xfrm>
            <a:off x="457200" y="41535"/>
            <a:ext cx="8229600" cy="5702300"/>
          </a:xfr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3835"/>
            <a:ext cx="8889668" cy="76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1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16857"/>
            <a:ext cx="9144000" cy="778098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73E87"/>
                </a:solidFill>
              </a:rPr>
              <a:t>WPROWADZENIE PROGRAMU WHO – KROK PO KROKU</a:t>
            </a:r>
            <a:endParaRPr lang="pl-PL" sz="2800" b="1" dirty="0">
              <a:solidFill>
                <a:srgbClr val="073E87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2140338"/>
            <a:ext cx="9144000" cy="431299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2"/>
                </a:solidFill>
              </a:rPr>
              <a:t>Wybranie komitetu koordynującego, którym będzie kierował koordynator do spraw wdrażania programu WHO (rozdzielić zadania poszczególnym członkom komitetu) </a:t>
            </a:r>
          </a:p>
          <a:p>
            <a:r>
              <a:rPr lang="pl-PL" sz="2000" dirty="0" smtClean="0">
                <a:solidFill>
                  <a:schemeClr val="tx2"/>
                </a:solidFill>
              </a:rPr>
              <a:t>Koordynator powinien mieć wiedzę z zakresu przestrzegania higieny rąk i kontroli zakażeń szpitalnych, doświadczenie z zakresu jakości i bezpieczeństwa oraz ma możliwość dostępu do Dyrekcji w danej placówce medycznej </a:t>
            </a:r>
          </a:p>
          <a:p>
            <a:r>
              <a:rPr lang="pl-PL" sz="2000" dirty="0" smtClean="0">
                <a:solidFill>
                  <a:schemeClr val="tx2"/>
                </a:solidFill>
              </a:rPr>
              <a:t>Koordynator powinien zostać przeszkolony i uzyskać tytuł audytora wiodącego</a:t>
            </a:r>
          </a:p>
          <a:p>
            <a:r>
              <a:rPr lang="pl-PL" sz="2000" dirty="0" smtClean="0">
                <a:solidFill>
                  <a:schemeClr val="tx2"/>
                </a:solidFill>
              </a:rPr>
              <a:t>Koordynator powinien wybrać osoby, które będą pełniły rolę audytorów lokalnych i pomogą we wdrażaniu programu (dobór odpowiednich osób)</a:t>
            </a:r>
          </a:p>
          <a:p>
            <a:r>
              <a:rPr lang="pl-PL" sz="2000" dirty="0" smtClean="0">
                <a:solidFill>
                  <a:schemeClr val="tx2"/>
                </a:solidFill>
              </a:rPr>
              <a:t>Bardzo ważne jest czynne uczestnictwo Dyrekcji szpitala we wdrażaniu programu, raporty z wynikami przestrzegania higieny rąk powinny być przekazywane do Dyrekcji i omawiane na spotkaniach kierownictwa placówki    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9512" y="6453336"/>
            <a:ext cx="78488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dirty="0" err="1" smtClean="0"/>
              <a:t>Australian</a:t>
            </a:r>
            <a:r>
              <a:rPr lang="pl-PL" sz="900" dirty="0" smtClean="0"/>
              <a:t> </a:t>
            </a:r>
            <a:r>
              <a:rPr lang="pl-PL" sz="900" dirty="0" err="1" smtClean="0"/>
              <a:t>Commission</a:t>
            </a:r>
            <a:r>
              <a:rPr lang="pl-PL" sz="900" dirty="0" smtClean="0"/>
              <a:t> on </a:t>
            </a:r>
            <a:r>
              <a:rPr lang="pl-PL" sz="900" dirty="0" err="1" smtClean="0"/>
              <a:t>Safety</a:t>
            </a:r>
            <a:r>
              <a:rPr lang="pl-PL" sz="900" dirty="0" smtClean="0"/>
              <a:t> and </a:t>
            </a:r>
            <a:r>
              <a:rPr lang="pl-PL" sz="900" dirty="0" err="1" smtClean="0"/>
              <a:t>Quality</a:t>
            </a:r>
            <a:r>
              <a:rPr lang="pl-PL" sz="900" dirty="0" smtClean="0"/>
              <a:t> </a:t>
            </a:r>
            <a:r>
              <a:rPr lang="pl-PL" sz="900" dirty="0" err="1" smtClean="0"/>
              <a:t>in</a:t>
            </a:r>
            <a:r>
              <a:rPr lang="pl-PL" sz="900" dirty="0" smtClean="0"/>
              <a:t> Health </a:t>
            </a:r>
            <a:r>
              <a:rPr lang="pl-PL" sz="900" dirty="0" err="1" smtClean="0"/>
              <a:t>Care</a:t>
            </a:r>
            <a:r>
              <a:rPr lang="pl-PL" sz="900" dirty="0" smtClean="0"/>
              <a:t>, WHO: </a:t>
            </a:r>
            <a:r>
              <a:rPr lang="pl-PL" sz="900" dirty="0" err="1" smtClean="0"/>
              <a:t>Hand</a:t>
            </a:r>
            <a:r>
              <a:rPr lang="pl-PL" sz="900" dirty="0" smtClean="0"/>
              <a:t> </a:t>
            </a:r>
            <a:r>
              <a:rPr lang="pl-PL" sz="900" dirty="0" err="1" smtClean="0"/>
              <a:t>Hygiene</a:t>
            </a:r>
            <a:r>
              <a:rPr lang="pl-PL" sz="900" dirty="0" smtClean="0"/>
              <a:t> </a:t>
            </a:r>
            <a:r>
              <a:rPr lang="pl-PL" sz="900" dirty="0" err="1" smtClean="0"/>
              <a:t>Manual</a:t>
            </a:r>
            <a:r>
              <a:rPr lang="pl-PL" sz="900" dirty="0" smtClean="0"/>
              <a:t>. </a:t>
            </a:r>
            <a:r>
              <a:rPr lang="pl-PL" sz="900" dirty="0" err="1" smtClean="0"/>
              <a:t>April</a:t>
            </a:r>
            <a:r>
              <a:rPr lang="pl-PL" sz="900" dirty="0" smtClean="0"/>
              <a:t> 2013. </a:t>
            </a:r>
          </a:p>
        </p:txBody>
      </p:sp>
      <p:grpSp>
        <p:nvGrpSpPr>
          <p:cNvPr id="5" name="Grupa 4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6" name="Prostokąt 5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019800" y="6445747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31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0" y="1034709"/>
            <a:ext cx="8966579" cy="98984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  <a:cs typeface="Arial" pitchFamily="34" charset="0"/>
              </a:rPr>
              <a:t>POPRAWA HIGIENY RĄK A ZMNIEJSZENIE WYSTĘPOWANIA ZAKAŻEŃ SZPITALNYCH 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2231606"/>
            <a:ext cx="9144000" cy="4626394"/>
          </a:xfrm>
        </p:spPr>
        <p:txBody>
          <a:bodyPr>
            <a:normAutofit fontScale="85000" lnSpcReduction="10000"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Szpital Uniwersytecki w Genewie - audyt obserwacyjny higieny rąk przed i po realizacji kampanii promującej higienę rąk,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Badania zostały przeprowadzone dwa razy w roku,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Monitorowano szpitalne wskaźniki zakażeń, występowanie MRSA oraz zużycie preparatu do dezynfekcji rąk,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Przestrzeganie zasad higieny rąk poprawiło się z 48% do 66%, 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Przestrzeganie higieny rąk poprawiło się znacząco wśród pielęgniarek i pomocy pielęgniarskich, ale pozostało nadal niskie wśród lekarzy</a:t>
            </a: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180492"/>
            <a:ext cx="9144000" cy="70609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</a:rPr>
              <a:t>WPROWADZENIE PROGRAMU WHO – KROK PO KROKU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2157752"/>
            <a:ext cx="9144000" cy="4842937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>
                <a:solidFill>
                  <a:schemeClr val="tx2"/>
                </a:solidFill>
              </a:rPr>
              <a:t>Proponowany skład komitetu koordynującego: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Koordynator ds. wdrażania programu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Członek zarządu placówki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Lider – spośród personelu lekarskiego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Pielęgniarka epidemiologiczna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Farmaceuta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Specjalista ds. chorób zakaźnych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Mikrobiolog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Osoba reprezentująca oddziały medyczne i chirurgiczne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Specjalista ds. jakości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Reprezentanci z pilotażowych oddziałów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Osoba zajmująca się szkoleniami w placówce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Przedstawiciel pacjentów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Przedstawiciel personelu pomocniczego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Pracownik działu zaopatrzenia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Rzecznik pra</a:t>
            </a:r>
            <a:r>
              <a:rPr lang="en-GB" dirty="0" smtClean="0">
                <a:solidFill>
                  <a:schemeClr val="tx2"/>
                </a:solidFill>
              </a:rPr>
              <a:t>s</a:t>
            </a:r>
            <a:r>
              <a:rPr lang="pl-PL" dirty="0" smtClean="0">
                <a:solidFill>
                  <a:schemeClr val="tx2"/>
                </a:solidFill>
              </a:rPr>
              <a:t>owy placówki  </a:t>
            </a:r>
          </a:p>
          <a:p>
            <a:pPr>
              <a:buNone/>
            </a:pPr>
            <a:endParaRPr lang="pl-PL" dirty="0" smtClean="0"/>
          </a:p>
          <a:p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5" name="Prostokąt 4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5969149" y="6356350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16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74708" y="838086"/>
            <a:ext cx="8424936" cy="778098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</a:rPr>
              <a:t>WPROWADZENIE PROGRAMU WHO – KROK PO KROKU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4294967295"/>
          </p:nvPr>
        </p:nvSpPr>
        <p:spPr>
          <a:xfrm>
            <a:off x="0" y="1708720"/>
            <a:ext cx="9144000" cy="497544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Przeprowadzić wstępny audyt obserwacyjny na wybranych/ pilotażowych oddziałach (wybrane oddziały powinny wykazywać motywację i zainteresowanie do wdrożenia programu)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Dostosowanie obecnych procedur do wytycznych WHO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Wypełnienie arkusza: Higiena rąk – kwestionariusz samooceny i Pomiar infrastruktury oddziału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Sprawdzić wybrane oddziały pod katem dostępności preparatów do higieny rąk w punktach opieki, plakatów pokazujących 5 momentów higieny rąk i technikę dezynfekcji i mycia rąk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Przeprowadzić szkolenia dla wszystkich pracowników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Przeprowadzić ponownie audyt obserwacyjny, porównać wyniki z poprzednim audytem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Gdy program zostanie wdrożony w wybranych/pilotażowych oddziałach, rozszerzyć wprowadzanie programu w pozostałych oddziałach</a:t>
            </a:r>
          </a:p>
          <a:p>
            <a:r>
              <a:rPr lang="pl-PL" dirty="0" smtClean="0">
                <a:solidFill>
                  <a:schemeClr val="tx2"/>
                </a:solidFill>
              </a:rPr>
              <a:t>Wprowadzić działania zgodnie z 5 elementami programu  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6453336"/>
            <a:ext cx="79208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dirty="0" err="1" smtClean="0"/>
              <a:t>Australian</a:t>
            </a:r>
            <a:r>
              <a:rPr lang="pl-PL" sz="900" dirty="0" smtClean="0"/>
              <a:t> </a:t>
            </a:r>
            <a:r>
              <a:rPr lang="pl-PL" sz="900" dirty="0" err="1" smtClean="0"/>
              <a:t>Commission</a:t>
            </a:r>
            <a:r>
              <a:rPr lang="pl-PL" sz="900" dirty="0" smtClean="0"/>
              <a:t> on </a:t>
            </a:r>
            <a:r>
              <a:rPr lang="pl-PL" sz="900" dirty="0" err="1" smtClean="0"/>
              <a:t>Safety</a:t>
            </a:r>
            <a:r>
              <a:rPr lang="pl-PL" sz="900" dirty="0" smtClean="0"/>
              <a:t> and </a:t>
            </a:r>
            <a:r>
              <a:rPr lang="pl-PL" sz="900" dirty="0" err="1" smtClean="0"/>
              <a:t>Quality</a:t>
            </a:r>
            <a:r>
              <a:rPr lang="pl-PL" sz="900" dirty="0" smtClean="0"/>
              <a:t> </a:t>
            </a:r>
            <a:r>
              <a:rPr lang="pl-PL" sz="900" dirty="0" err="1" smtClean="0"/>
              <a:t>in</a:t>
            </a:r>
            <a:r>
              <a:rPr lang="pl-PL" sz="900" dirty="0" smtClean="0"/>
              <a:t> Health </a:t>
            </a:r>
            <a:r>
              <a:rPr lang="pl-PL" sz="900" dirty="0" err="1" smtClean="0"/>
              <a:t>Care</a:t>
            </a:r>
            <a:r>
              <a:rPr lang="pl-PL" sz="900" dirty="0" smtClean="0"/>
              <a:t>, WHO: </a:t>
            </a:r>
            <a:r>
              <a:rPr lang="pl-PL" sz="900" dirty="0" err="1" smtClean="0"/>
              <a:t>Hand</a:t>
            </a:r>
            <a:r>
              <a:rPr lang="pl-PL" sz="900" dirty="0" smtClean="0"/>
              <a:t> </a:t>
            </a:r>
            <a:r>
              <a:rPr lang="pl-PL" sz="900" dirty="0" err="1" smtClean="0"/>
              <a:t>Hygiene</a:t>
            </a:r>
            <a:r>
              <a:rPr lang="pl-PL" sz="900" dirty="0" smtClean="0"/>
              <a:t> </a:t>
            </a:r>
            <a:r>
              <a:rPr lang="pl-PL" sz="900" dirty="0" err="1" smtClean="0"/>
              <a:t>Manual</a:t>
            </a:r>
            <a:r>
              <a:rPr lang="pl-PL" sz="900" dirty="0" smtClean="0"/>
              <a:t>. </a:t>
            </a:r>
            <a:r>
              <a:rPr lang="pl-PL" sz="900" dirty="0" err="1" smtClean="0"/>
              <a:t>April</a:t>
            </a:r>
            <a:r>
              <a:rPr lang="pl-PL" sz="900" dirty="0" smtClean="0"/>
              <a:t> 2013. 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0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019800" y="6501605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040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040605"/>
            <a:ext cx="91440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3600" b="1" dirty="0" smtClean="0">
                <a:solidFill>
                  <a:schemeClr val="tx2"/>
                </a:solidFill>
              </a:rPr>
              <a:t>PRZYGOTOWANIE ODDZIAŁU DO PRZEPROWADZENIA  AUDITU</a:t>
            </a:r>
            <a:endParaRPr lang="pl-PL" sz="3600" b="1" dirty="0">
              <a:solidFill>
                <a:schemeClr val="tx2"/>
              </a:solidFill>
            </a:endParaRPr>
          </a:p>
        </p:txBody>
      </p:sp>
      <p:sp>
        <p:nvSpPr>
          <p:cNvPr id="78851" name="Symbol zastępczy zawartości 2"/>
          <p:cNvSpPr>
            <a:spLocks noGrp="1"/>
          </p:cNvSpPr>
          <p:nvPr>
            <p:ph idx="1"/>
          </p:nvPr>
        </p:nvSpPr>
        <p:spPr>
          <a:xfrm>
            <a:off x="0" y="2326420"/>
            <a:ext cx="9144000" cy="5187950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</a:rPr>
              <a:t>Zapewnienie czasu potrzebnego do wprowadzenia programu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Formularz </a:t>
            </a:r>
            <a:r>
              <a:rPr lang="en-GB" sz="2800" dirty="0" err="1" smtClean="0">
                <a:solidFill>
                  <a:schemeClr val="tx2"/>
                </a:solidFill>
              </a:rPr>
              <a:t>oceny</a:t>
            </a:r>
            <a:r>
              <a:rPr lang="pl-PL" sz="2800" dirty="0" smtClean="0">
                <a:solidFill>
                  <a:schemeClr val="tx2"/>
                </a:solidFill>
              </a:rPr>
              <a:t> </a:t>
            </a:r>
            <a:r>
              <a:rPr lang="en-GB" sz="2800" dirty="0" err="1" smtClean="0">
                <a:solidFill>
                  <a:schemeClr val="tx2"/>
                </a:solidFill>
              </a:rPr>
              <a:t>oddzia</a:t>
            </a:r>
            <a:r>
              <a:rPr lang="pl-PL" sz="2800" dirty="0" smtClean="0">
                <a:solidFill>
                  <a:schemeClr val="tx2"/>
                </a:solidFill>
              </a:rPr>
              <a:t>ł</a:t>
            </a:r>
            <a:r>
              <a:rPr lang="en-GB" sz="2800" dirty="0" smtClean="0">
                <a:solidFill>
                  <a:schemeClr val="tx2"/>
                </a:solidFill>
              </a:rPr>
              <a:t>u</a:t>
            </a:r>
            <a:r>
              <a:rPr lang="pl-PL" sz="2800" dirty="0" smtClean="0">
                <a:solidFill>
                  <a:schemeClr val="tx2"/>
                </a:solidFill>
              </a:rPr>
              <a:t> – w Szpitalu Uniwersyteckim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pl-PL" sz="2800" dirty="0" smtClean="0">
                <a:solidFill>
                  <a:schemeClr val="tx2"/>
                </a:solidFill>
              </a:rPr>
              <a:t>w Galway powtarzany co sześć miesięcy, ocenia:</a:t>
            </a:r>
          </a:p>
          <a:p>
            <a:pPr>
              <a:buFont typeface="Wingdings" charset="2"/>
              <a:buChar char="ü"/>
            </a:pPr>
            <a:r>
              <a:rPr lang="pl-PL" sz="2800" dirty="0" smtClean="0">
                <a:solidFill>
                  <a:schemeClr val="tx2"/>
                </a:solidFill>
              </a:rPr>
              <a:t>Dostępność preparatów do dezynfekcji rąk w punktach opieki,</a:t>
            </a:r>
          </a:p>
          <a:p>
            <a:pPr>
              <a:buFont typeface="Wingdings" charset="2"/>
              <a:buChar char="ü"/>
            </a:pPr>
            <a:r>
              <a:rPr lang="pl-PL" sz="2800" dirty="0" smtClean="0">
                <a:solidFill>
                  <a:schemeClr val="tx2"/>
                </a:solidFill>
              </a:rPr>
              <a:t>Plakaty pokazujące technikę dezynfekcji/mycia rąk,</a:t>
            </a:r>
          </a:p>
          <a:p>
            <a:pPr>
              <a:buFont typeface="Wingdings" charset="2"/>
              <a:buChar char="ü"/>
            </a:pPr>
            <a:r>
              <a:rPr lang="pl-PL" sz="2800" dirty="0" smtClean="0">
                <a:solidFill>
                  <a:schemeClr val="tx2"/>
                </a:solidFill>
              </a:rPr>
              <a:t>Plakaty promujące 5 </a:t>
            </a:r>
            <a:r>
              <a:rPr lang="en-GB" sz="2800" dirty="0" smtClean="0">
                <a:solidFill>
                  <a:schemeClr val="tx2"/>
                </a:solidFill>
              </a:rPr>
              <a:t>moment</a:t>
            </a:r>
            <a:r>
              <a:rPr lang="pl-PL" sz="2800" dirty="0" smtClean="0">
                <a:solidFill>
                  <a:schemeClr val="tx2"/>
                </a:solidFill>
              </a:rPr>
              <a:t>ó</a:t>
            </a:r>
            <a:r>
              <a:rPr lang="en-GB" sz="2800" dirty="0" smtClean="0">
                <a:solidFill>
                  <a:schemeClr val="tx2"/>
                </a:solidFill>
              </a:rPr>
              <a:t>w</a:t>
            </a:r>
            <a:r>
              <a:rPr lang="pl-PL" sz="2800" dirty="0" smtClean="0">
                <a:solidFill>
                  <a:schemeClr val="tx2"/>
                </a:solidFill>
              </a:rPr>
              <a:t> higieny rąk.</a:t>
            </a:r>
          </a:p>
          <a:p>
            <a:pPr>
              <a:buFont typeface="Wingdings 2" pitchFamily="18" charset="2"/>
              <a:buNone/>
            </a:pPr>
            <a:endParaRPr lang="pl-PL" dirty="0" smtClean="0"/>
          </a:p>
        </p:txBody>
      </p:sp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5" name="Prostokąt 4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48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1044"/>
            <a:ext cx="8435280" cy="706090"/>
          </a:xfrm>
        </p:spPr>
        <p:txBody>
          <a:bodyPr>
            <a:normAutofit fontScale="90000"/>
          </a:bodyPr>
          <a:lstStyle/>
          <a:p>
            <a:r>
              <a:rPr lang="en-IE" b="1" dirty="0" smtClean="0">
                <a:solidFill>
                  <a:srgbClr val="073E87"/>
                </a:solidFill>
              </a:rPr>
              <a:t>REJESTRACJA SZPITALA W WHO</a:t>
            </a:r>
            <a:endParaRPr lang="en-IE" b="1" dirty="0">
              <a:solidFill>
                <a:srgbClr val="073E8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2060848"/>
            <a:ext cx="9142330" cy="4797152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IE" sz="3300" dirty="0" smtClean="0">
                <a:solidFill>
                  <a:schemeClr val="tx1"/>
                </a:solidFill>
                <a:hlinkClick r:id="rId2"/>
              </a:rPr>
              <a:t>http://www.who.int/gpsc/5may/register/en/index.html</a:t>
            </a:r>
            <a:endParaRPr lang="en-IE" sz="3300" dirty="0" smtClean="0">
              <a:solidFill>
                <a:schemeClr val="tx1"/>
              </a:solidFill>
            </a:endParaRPr>
          </a:p>
          <a:p>
            <a:endParaRPr lang="en-IE" dirty="0" smtClean="0"/>
          </a:p>
          <a:p>
            <a:r>
              <a:rPr lang="en-IE" sz="3400" dirty="0" smtClean="0">
                <a:solidFill>
                  <a:srgbClr val="10253F"/>
                </a:solidFill>
              </a:rPr>
              <a:t>Name of your health-care facility  - nazwa plac</a:t>
            </a:r>
            <a:r>
              <a:rPr lang="pl-PL" sz="3400" dirty="0" smtClean="0">
                <a:solidFill>
                  <a:srgbClr val="10253F"/>
                </a:solidFill>
              </a:rPr>
              <a:t>ó</a:t>
            </a:r>
            <a:r>
              <a:rPr lang="en-IE" sz="3400" dirty="0" smtClean="0">
                <a:solidFill>
                  <a:srgbClr val="10253F"/>
                </a:solidFill>
              </a:rPr>
              <a:t>wki me</a:t>
            </a:r>
            <a:r>
              <a:rPr lang="pl-PL" sz="3400" dirty="0" smtClean="0">
                <a:solidFill>
                  <a:srgbClr val="10253F"/>
                </a:solidFill>
              </a:rPr>
              <a:t>d</a:t>
            </a:r>
            <a:r>
              <a:rPr lang="en-IE" sz="3400" dirty="0" smtClean="0">
                <a:solidFill>
                  <a:srgbClr val="10253F"/>
                </a:solidFill>
              </a:rPr>
              <a:t>ycznej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Town/city  - miejscowo</a:t>
            </a:r>
            <a:r>
              <a:rPr lang="pl-PL" sz="3400" dirty="0" smtClean="0">
                <a:solidFill>
                  <a:srgbClr val="10253F"/>
                </a:solidFill>
              </a:rPr>
              <a:t>ść</a:t>
            </a:r>
            <a:endParaRPr lang="en-IE" sz="3400" dirty="0" smtClean="0">
              <a:solidFill>
                <a:srgbClr val="10253F"/>
              </a:solidFill>
            </a:endParaRPr>
          </a:p>
          <a:p>
            <a:r>
              <a:rPr lang="en-IE" sz="3400" dirty="0" smtClean="0">
                <a:solidFill>
                  <a:srgbClr val="10253F"/>
                </a:solidFill>
              </a:rPr>
              <a:t>Country or area - kraj (wybierany z listy)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Total number of staff in your facility ( ca</a:t>
            </a:r>
            <a:r>
              <a:rPr lang="pl-PL" sz="3400" dirty="0" smtClean="0">
                <a:solidFill>
                  <a:srgbClr val="10253F"/>
                </a:solidFill>
              </a:rPr>
              <a:t>ł</a:t>
            </a:r>
            <a:r>
              <a:rPr lang="en-IE" sz="3400" dirty="0" smtClean="0">
                <a:solidFill>
                  <a:srgbClr val="10253F"/>
                </a:solidFill>
              </a:rPr>
              <a:t>kowita liczba pracownik</a:t>
            </a:r>
            <a:r>
              <a:rPr lang="pl-PL" sz="3400" dirty="0" smtClean="0">
                <a:solidFill>
                  <a:srgbClr val="10253F"/>
                </a:solidFill>
              </a:rPr>
              <a:t>ó</a:t>
            </a:r>
            <a:r>
              <a:rPr lang="en-IE" sz="3400" dirty="0" smtClean="0">
                <a:solidFill>
                  <a:srgbClr val="10253F"/>
                </a:solidFill>
              </a:rPr>
              <a:t>w w twojej plac</a:t>
            </a:r>
            <a:r>
              <a:rPr lang="pl-PL" sz="3400" dirty="0" smtClean="0">
                <a:solidFill>
                  <a:srgbClr val="10253F"/>
                </a:solidFill>
              </a:rPr>
              <a:t>ó</a:t>
            </a:r>
            <a:r>
              <a:rPr lang="en-IE" sz="3400" dirty="0" smtClean="0">
                <a:solidFill>
                  <a:srgbClr val="10253F"/>
                </a:solidFill>
              </a:rPr>
              <a:t>wce) 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Total number of inpatient beds in your facility (ca</a:t>
            </a:r>
            <a:r>
              <a:rPr lang="pl-PL" sz="3400" dirty="0" smtClean="0">
                <a:solidFill>
                  <a:srgbClr val="10253F"/>
                </a:solidFill>
              </a:rPr>
              <a:t>ł</a:t>
            </a:r>
            <a:r>
              <a:rPr lang="en-IE" sz="3400" dirty="0" smtClean="0">
                <a:solidFill>
                  <a:srgbClr val="10253F"/>
                </a:solidFill>
              </a:rPr>
              <a:t>kowita liczba </a:t>
            </a:r>
            <a:r>
              <a:rPr lang="pl-PL" sz="3400" dirty="0" smtClean="0">
                <a:solidFill>
                  <a:srgbClr val="10253F"/>
                </a:solidFill>
              </a:rPr>
              <a:t>łóż</a:t>
            </a:r>
            <a:r>
              <a:rPr lang="en-IE" sz="3400" dirty="0" smtClean="0">
                <a:solidFill>
                  <a:srgbClr val="10253F"/>
                </a:solidFill>
              </a:rPr>
              <a:t>ek w twojej plac</a:t>
            </a:r>
            <a:r>
              <a:rPr lang="pl-PL" sz="3400" dirty="0" smtClean="0">
                <a:solidFill>
                  <a:srgbClr val="10253F"/>
                </a:solidFill>
              </a:rPr>
              <a:t>ó</a:t>
            </a:r>
            <a:r>
              <a:rPr lang="en-IE" sz="3400" dirty="0" smtClean="0">
                <a:solidFill>
                  <a:srgbClr val="10253F"/>
                </a:solidFill>
              </a:rPr>
              <a:t>wce) 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Year when your facility was first built or established  (rok wybudowania plac</a:t>
            </a:r>
            <a:r>
              <a:rPr lang="pl-PL" sz="3400" dirty="0" smtClean="0">
                <a:solidFill>
                  <a:srgbClr val="10253F"/>
                </a:solidFill>
              </a:rPr>
              <a:t>ó</a:t>
            </a:r>
            <a:r>
              <a:rPr lang="en-IE" sz="3400" dirty="0" smtClean="0">
                <a:solidFill>
                  <a:srgbClr val="10253F"/>
                </a:solidFill>
              </a:rPr>
              <a:t>wki)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Name of main contact person (nazwisko g</a:t>
            </a:r>
            <a:r>
              <a:rPr lang="pl-PL" sz="3400" dirty="0" smtClean="0">
                <a:solidFill>
                  <a:srgbClr val="10253F"/>
                </a:solidFill>
              </a:rPr>
              <a:t>łó</a:t>
            </a:r>
            <a:r>
              <a:rPr lang="en-IE" sz="3400" dirty="0" smtClean="0">
                <a:solidFill>
                  <a:srgbClr val="10253F"/>
                </a:solidFill>
              </a:rPr>
              <a:t>wnej osoby do kontaktu)  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Position of main contact person (zajmowane stanowisko)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Telephone,  Fax,  E-mail address (The e-mail format is "xxxx@yyyy.zzz" – </a:t>
            </a:r>
            <a:r>
              <a:rPr lang="pl-PL" sz="3400" dirty="0" smtClean="0">
                <a:solidFill>
                  <a:srgbClr val="10253F"/>
                </a:solidFill>
              </a:rPr>
              <a:t>telefon, fax, </a:t>
            </a:r>
            <a:r>
              <a:rPr lang="en-IE" sz="3400" dirty="0" smtClean="0">
                <a:solidFill>
                  <a:srgbClr val="10253F"/>
                </a:solidFill>
              </a:rPr>
              <a:t>format maila)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How did you hear about the SAVE LIVES: Clean Your Hands initiative? (jak dowiedzia</a:t>
            </a:r>
            <a:r>
              <a:rPr lang="pl-PL" sz="3400" dirty="0" smtClean="0">
                <a:solidFill>
                  <a:srgbClr val="10253F"/>
                </a:solidFill>
              </a:rPr>
              <a:t>łeś</a:t>
            </a:r>
            <a:r>
              <a:rPr lang="en-IE" sz="3400" dirty="0" smtClean="0">
                <a:solidFill>
                  <a:srgbClr val="10253F"/>
                </a:solidFill>
              </a:rPr>
              <a:t> si</a:t>
            </a:r>
            <a:r>
              <a:rPr lang="pl-PL" sz="3400" dirty="0" smtClean="0">
                <a:solidFill>
                  <a:srgbClr val="10253F"/>
                </a:solidFill>
              </a:rPr>
              <a:t>ę</a:t>
            </a:r>
            <a:r>
              <a:rPr lang="en-IE" sz="3400" dirty="0" smtClean="0">
                <a:solidFill>
                  <a:srgbClr val="10253F"/>
                </a:solidFill>
              </a:rPr>
              <a:t> o inicjatywie Save Lives Clean Your Hands)</a:t>
            </a:r>
          </a:p>
          <a:p>
            <a:pPr>
              <a:buNone/>
            </a:pPr>
            <a:r>
              <a:rPr lang="en-IE" sz="3400" dirty="0" smtClean="0">
                <a:solidFill>
                  <a:srgbClr val="10253F"/>
                </a:solidFill>
              </a:rPr>
              <a:t>Other – conference in my region </a:t>
            </a:r>
          </a:p>
          <a:p>
            <a:r>
              <a:rPr lang="en-IE" sz="3400" b="1" dirty="0" smtClean="0">
                <a:solidFill>
                  <a:srgbClr val="10253F"/>
                </a:solidFill>
              </a:rPr>
              <a:t>Full postal address</a:t>
            </a:r>
            <a:r>
              <a:rPr lang="en-IE" sz="3400" dirty="0" smtClean="0">
                <a:solidFill>
                  <a:srgbClr val="10253F"/>
                </a:solidFill>
              </a:rPr>
              <a:t> (pe</a:t>
            </a:r>
            <a:r>
              <a:rPr lang="pl-PL" sz="3400" dirty="0" smtClean="0">
                <a:solidFill>
                  <a:srgbClr val="10253F"/>
                </a:solidFill>
              </a:rPr>
              <a:t>łe</a:t>
            </a:r>
            <a:r>
              <a:rPr lang="en-IE" sz="3400" dirty="0" smtClean="0">
                <a:solidFill>
                  <a:srgbClr val="10253F"/>
                </a:solidFill>
              </a:rPr>
              <a:t>n adres)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Address line 1 </a:t>
            </a:r>
          </a:p>
          <a:p>
            <a:r>
              <a:rPr lang="en-IE" sz="3400" dirty="0" smtClean="0">
                <a:solidFill>
                  <a:srgbClr val="10253F"/>
                </a:solidFill>
              </a:rPr>
              <a:t>Address line 2 Town/city * Region * Postal code *</a:t>
            </a:r>
          </a:p>
          <a:p>
            <a:pPr>
              <a:buNone/>
            </a:pPr>
            <a:r>
              <a:rPr lang="en-IE" dirty="0" smtClean="0">
                <a:solidFill>
                  <a:srgbClr val="10253F"/>
                </a:solidFill>
              </a:rPr>
              <a:t/>
            </a:r>
            <a:br>
              <a:rPr lang="en-IE" dirty="0" smtClean="0">
                <a:solidFill>
                  <a:srgbClr val="10253F"/>
                </a:solidFill>
              </a:rPr>
            </a:br>
            <a:endParaRPr lang="en-IE" dirty="0" smtClean="0">
              <a:solidFill>
                <a:srgbClr val="10253F"/>
              </a:solidFill>
            </a:endParaRPr>
          </a:p>
          <a:p>
            <a:pPr>
              <a:buNone/>
            </a:pPr>
            <a:r>
              <a:rPr lang="pl-PL" sz="3400" b="1" dirty="0" smtClean="0">
                <a:solidFill>
                  <a:srgbClr val="10253F"/>
                </a:solidFill>
              </a:rPr>
              <a:t>Wciśnij - </a:t>
            </a:r>
            <a:r>
              <a:rPr lang="en-IE" sz="3400" b="1" dirty="0" smtClean="0">
                <a:solidFill>
                  <a:srgbClr val="10253F"/>
                </a:solidFill>
              </a:rPr>
              <a:t>Submit the form</a:t>
            </a:r>
            <a:r>
              <a:rPr lang="pl-PL" sz="3400" b="1" dirty="0" smtClean="0">
                <a:solidFill>
                  <a:srgbClr val="10253F"/>
                </a:solidFill>
              </a:rPr>
              <a:t> 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/>
            </a:r>
            <a:br>
              <a:rPr lang="en-IE" dirty="0" smtClean="0"/>
            </a:br>
            <a:endParaRPr lang="en-IE" dirty="0"/>
          </a:p>
        </p:txBody>
      </p:sp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5" name="Prostokąt 4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788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7" y="4158345"/>
            <a:ext cx="4834294" cy="2114776"/>
          </a:xfrm>
          <a:prstGeom prst="rect">
            <a:avLst/>
          </a:prstGeom>
        </p:spPr>
      </p:pic>
      <p:grpSp>
        <p:nvGrpSpPr>
          <p:cNvPr id="5" name="Grupa 4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6" name="Prostokąt 5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Prostokąt 6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7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77420" y="941128"/>
            <a:ext cx="8966579" cy="98984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  <a:cs typeface="Arial" pitchFamily="34" charset="0"/>
              </a:rPr>
              <a:t>POPRAWA HIGIENY RĄK A ZMNIEJSZENIE WYSTĘPOWANIA ZAKAŻEŃ SZPITALNYCH 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2231606"/>
            <a:ext cx="9143999" cy="4525963"/>
          </a:xfrm>
        </p:spPr>
        <p:txBody>
          <a:bodyPr/>
          <a:lstStyle/>
          <a:p>
            <a:r>
              <a:rPr lang="pl-PL" dirty="0">
                <a:solidFill>
                  <a:srgbClr val="10253F"/>
                </a:solidFill>
                <a:cs typeface="Arial" charset="0"/>
              </a:rPr>
              <a:t>W tym samym czasie, wskaźnik zakażeń szpitalnych </a:t>
            </a:r>
            <a:r>
              <a:rPr lang="pl-PL" dirty="0" smtClean="0">
                <a:solidFill>
                  <a:srgbClr val="10253F"/>
                </a:solidFill>
                <a:cs typeface="Arial" charset="0"/>
              </a:rPr>
              <a:t>zmniejszył </a:t>
            </a:r>
            <a:r>
              <a:rPr lang="pl-PL" dirty="0">
                <a:solidFill>
                  <a:srgbClr val="10253F"/>
                </a:solidFill>
                <a:cs typeface="Arial" charset="0"/>
              </a:rPr>
              <a:t>się: z 16,9% do 9,9%, </a:t>
            </a:r>
          </a:p>
          <a:p>
            <a:r>
              <a:rPr lang="pl-PL" dirty="0">
                <a:solidFill>
                  <a:srgbClr val="10253F"/>
                </a:solidFill>
                <a:cs typeface="Arial" charset="0"/>
              </a:rPr>
              <a:t>Zmniejszyła się transmisja MRSA z </a:t>
            </a:r>
          </a:p>
          <a:p>
            <a:pPr>
              <a:buFont typeface="Wingdings 2" pitchFamily="18" charset="2"/>
              <a:buNone/>
            </a:pPr>
            <a:r>
              <a:rPr lang="pl-PL" dirty="0">
                <a:solidFill>
                  <a:srgbClr val="10253F"/>
                </a:solidFill>
                <a:cs typeface="Arial" charset="0"/>
              </a:rPr>
              <a:t>	2,16 do 0,93 epizodów na 1000 </a:t>
            </a:r>
            <a:r>
              <a:rPr lang="pl-PL" dirty="0" err="1">
                <a:solidFill>
                  <a:srgbClr val="10253F"/>
                </a:solidFill>
                <a:cs typeface="Arial" charset="0"/>
              </a:rPr>
              <a:t>pacjento</a:t>
            </a:r>
            <a:r>
              <a:rPr lang="pl-PL" dirty="0">
                <a:solidFill>
                  <a:srgbClr val="10253F"/>
                </a:solidFill>
                <a:cs typeface="Arial" charset="0"/>
              </a:rPr>
              <a:t>-dni,</a:t>
            </a:r>
          </a:p>
          <a:p>
            <a:r>
              <a:rPr lang="pl-PL" dirty="0">
                <a:solidFill>
                  <a:srgbClr val="10253F"/>
                </a:solidFill>
                <a:cs typeface="Arial" charset="0"/>
              </a:rPr>
              <a:t>Zużycie preparatu do dezynfekcji rąk wzrosło </a:t>
            </a:r>
          </a:p>
          <a:p>
            <a:pPr>
              <a:buFont typeface="Wingdings 2" pitchFamily="18" charset="2"/>
              <a:buNone/>
            </a:pPr>
            <a:r>
              <a:rPr lang="pl-PL" dirty="0">
                <a:solidFill>
                  <a:srgbClr val="10253F"/>
                </a:solidFill>
                <a:cs typeface="Arial" charset="0"/>
              </a:rPr>
              <a:t>	z 3,5 do 15,4 L na 1000 </a:t>
            </a:r>
            <a:r>
              <a:rPr lang="pl-PL" dirty="0" err="1">
                <a:solidFill>
                  <a:srgbClr val="10253F"/>
                </a:solidFill>
                <a:cs typeface="Arial" charset="0"/>
              </a:rPr>
              <a:t>pacjento</a:t>
            </a:r>
            <a:r>
              <a:rPr lang="pl-PL" dirty="0">
                <a:solidFill>
                  <a:srgbClr val="10253F"/>
                </a:solidFill>
                <a:cs typeface="Arial" charset="0"/>
              </a:rPr>
              <a:t>-dni. </a:t>
            </a:r>
            <a:endParaRPr lang="pl-PL" dirty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44546A"/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2" name="pole tekstowe 3"/>
          <p:cNvSpPr txBox="1">
            <a:spLocks noChangeArrowheads="1"/>
          </p:cNvSpPr>
          <p:nvPr/>
        </p:nvSpPr>
        <p:spPr bwMode="auto">
          <a:xfrm>
            <a:off x="0" y="6089650"/>
            <a:ext cx="7869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dirty="0" err="1"/>
              <a:t>Pittet</a:t>
            </a:r>
            <a:r>
              <a:rPr lang="en-GB" sz="1000" dirty="0"/>
              <a:t> D.: </a:t>
            </a:r>
            <a:r>
              <a:rPr lang="en-GB" sz="1000" i="1" dirty="0"/>
              <a:t>Improving adherence to hand hygiene practice: a multidisciplinary approach. </a:t>
            </a:r>
            <a:r>
              <a:rPr lang="en-GB" sz="1000" dirty="0"/>
              <a:t>Emerging Infectious Diseases 2001; 7, 2: 234-240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244488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77420" y="941128"/>
            <a:ext cx="8966579" cy="98984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  <a:cs typeface="Arial" pitchFamily="34" charset="0"/>
              </a:rPr>
              <a:t>POPRAWA HIGIENY RĄK A ZMNIEJSZENIE WYSTĘPOWANIA ZAKAŻEŃ SZPITALNYCH 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2231606"/>
            <a:ext cx="9143999" cy="4525963"/>
          </a:xfrm>
        </p:spPr>
        <p:txBody>
          <a:bodyPr/>
          <a:lstStyle/>
          <a:p>
            <a:r>
              <a:rPr lang="en-IE" dirty="0">
                <a:solidFill>
                  <a:srgbClr val="10253F"/>
                </a:solidFill>
              </a:rPr>
              <a:t>K</a:t>
            </a:r>
            <a:r>
              <a:rPr lang="pl-PL" dirty="0" err="1">
                <a:solidFill>
                  <a:srgbClr val="10253F"/>
                </a:solidFill>
              </a:rPr>
              <a:t>ampania</a:t>
            </a:r>
            <a:r>
              <a:rPr lang="pl-PL" dirty="0">
                <a:solidFill>
                  <a:srgbClr val="10253F"/>
                </a:solidFill>
              </a:rPr>
              <a:t> promująca higienę rąk przed i po kontakcie z pacjentem </a:t>
            </a:r>
            <a:r>
              <a:rPr lang="en-IE" dirty="0">
                <a:solidFill>
                  <a:srgbClr val="10253F"/>
                </a:solidFill>
              </a:rPr>
              <a:t>-</a:t>
            </a:r>
            <a:r>
              <a:rPr lang="pl-PL" dirty="0">
                <a:solidFill>
                  <a:srgbClr val="10253F"/>
                </a:solidFill>
              </a:rPr>
              <a:t> szpital w Indianapolis,</a:t>
            </a:r>
            <a:endParaRPr lang="en-IE" dirty="0">
              <a:solidFill>
                <a:srgbClr val="10253F"/>
              </a:solidFill>
            </a:endParaRPr>
          </a:p>
          <a:p>
            <a:r>
              <a:rPr lang="en-IE" dirty="0">
                <a:solidFill>
                  <a:srgbClr val="10253F"/>
                </a:solidFill>
              </a:rPr>
              <a:t>P</a:t>
            </a:r>
            <a:r>
              <a:rPr lang="pl-PL" dirty="0">
                <a:solidFill>
                  <a:srgbClr val="10253F"/>
                </a:solidFill>
              </a:rPr>
              <a:t>o okresie dwunastu miesięcy - przestrzeganie higieny rąk na poziomie 95%, </a:t>
            </a:r>
            <a:endParaRPr lang="en-IE" dirty="0">
              <a:solidFill>
                <a:srgbClr val="10253F"/>
              </a:solidFill>
            </a:endParaRPr>
          </a:p>
          <a:p>
            <a:r>
              <a:rPr lang="pl-PL" dirty="0">
                <a:solidFill>
                  <a:srgbClr val="10253F"/>
                </a:solidFill>
              </a:rPr>
              <a:t>Związane to było ze znacznym zmniejszeniem występowania zakażeń szpitalnych,</a:t>
            </a:r>
            <a:endParaRPr lang="en-IE" dirty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44546A"/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0" name="Tytuł 9"/>
          <p:cNvSpPr>
            <a:spLocks noGrp="1"/>
          </p:cNvSpPr>
          <p:nvPr>
            <p:ph type="title"/>
          </p:nvPr>
        </p:nvSpPr>
        <p:spPr>
          <a:xfrm>
            <a:off x="177420" y="941128"/>
            <a:ext cx="8966579" cy="989849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rgbClr val="073E87"/>
                </a:solidFill>
                <a:cs typeface="Arial" pitchFamily="34" charset="0"/>
              </a:rPr>
              <a:t>POPRAWA HIGIENY RĄK A ZMNIEJSZENIE WYSTĘPOWANIA ZAKAŻEŃ SZPITALNYCH </a:t>
            </a:r>
            <a:endParaRPr lang="pl-PL" sz="2800" dirty="0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2032000"/>
            <a:ext cx="9143999" cy="4725569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10253F"/>
                </a:solidFill>
              </a:rPr>
              <a:t>Zakażenia krwi związane z obecnością centralnych linii naczyniowych zmniejszyły się </a:t>
            </a:r>
            <a:r>
              <a:rPr lang="pl-PL" sz="2800" dirty="0" smtClean="0">
                <a:solidFill>
                  <a:srgbClr val="FF0000"/>
                </a:solidFill>
              </a:rPr>
              <a:t>do zera </a:t>
            </a:r>
            <a:r>
              <a:rPr lang="pl-PL" sz="2800" dirty="0" smtClean="0">
                <a:solidFill>
                  <a:srgbClr val="10253F"/>
                </a:solidFill>
              </a:rPr>
              <a:t>z 1.65/1000 osobodni utrzymywania cewnika </a:t>
            </a:r>
            <a:endParaRPr lang="en-IE" sz="2800" dirty="0" smtClean="0">
              <a:solidFill>
                <a:srgbClr val="10253F"/>
              </a:solidFill>
            </a:endParaRPr>
          </a:p>
          <a:p>
            <a:r>
              <a:rPr lang="pl-PL" sz="2800" dirty="0" smtClean="0">
                <a:solidFill>
                  <a:srgbClr val="10253F"/>
                </a:solidFill>
              </a:rPr>
              <a:t>Zakażenia układu moczowego związane z obecnością cewników moczowych po okresie siedmiu miesięcy zmniejszyły się </a:t>
            </a:r>
            <a:r>
              <a:rPr lang="pl-PL" sz="2800" dirty="0" smtClean="0">
                <a:solidFill>
                  <a:srgbClr val="FF0000"/>
                </a:solidFill>
              </a:rPr>
              <a:t>do zera</a:t>
            </a:r>
            <a:r>
              <a:rPr lang="pl-PL" sz="2800" dirty="0" smtClean="0">
                <a:solidFill>
                  <a:srgbClr val="10253F"/>
                </a:solidFill>
              </a:rPr>
              <a:t>, </a:t>
            </a:r>
            <a:endParaRPr lang="en-IE" sz="2800" dirty="0" smtClean="0">
              <a:solidFill>
                <a:srgbClr val="10253F"/>
              </a:solidFill>
            </a:endParaRPr>
          </a:p>
          <a:p>
            <a:r>
              <a:rPr lang="pl-PL" sz="2800" dirty="0" smtClean="0">
                <a:solidFill>
                  <a:srgbClr val="10253F"/>
                </a:solidFill>
              </a:rPr>
              <a:t>W okresie 12 miesięcy stwierdzono</a:t>
            </a:r>
            <a:r>
              <a:rPr lang="en-IE" sz="2800" dirty="0" smtClean="0">
                <a:solidFill>
                  <a:srgbClr val="10253F"/>
                </a:solidFill>
              </a:rPr>
              <a:t> </a:t>
            </a:r>
            <a:r>
              <a:rPr lang="pl-PL" sz="2800" dirty="0" smtClean="0">
                <a:solidFill>
                  <a:srgbClr val="FF0000"/>
                </a:solidFill>
              </a:rPr>
              <a:t>tylko jedno </a:t>
            </a:r>
            <a:r>
              <a:rPr lang="pl-PL" sz="2800" dirty="0" smtClean="0">
                <a:solidFill>
                  <a:srgbClr val="10253F"/>
                </a:solidFill>
              </a:rPr>
              <a:t>zakażenie wywołane przez </a:t>
            </a:r>
            <a:r>
              <a:rPr lang="pl-PL" sz="2800" i="1" dirty="0" smtClean="0">
                <a:solidFill>
                  <a:srgbClr val="10253F"/>
                </a:solidFill>
              </a:rPr>
              <a:t>Clostridium </a:t>
            </a:r>
            <a:r>
              <a:rPr lang="pl-PL" sz="2800" i="1" dirty="0" err="1">
                <a:solidFill>
                  <a:srgbClr val="10253F"/>
                </a:solidFill>
              </a:rPr>
              <a:t>d</a:t>
            </a:r>
            <a:r>
              <a:rPr lang="pl-PL" sz="2800" i="1" dirty="0" err="1" smtClean="0">
                <a:solidFill>
                  <a:srgbClr val="10253F"/>
                </a:solidFill>
              </a:rPr>
              <a:t>ifficile</a:t>
            </a:r>
            <a:r>
              <a:rPr lang="pl-PL" sz="2800" i="1" dirty="0" smtClean="0">
                <a:solidFill>
                  <a:srgbClr val="10253F"/>
                </a:solidFill>
              </a:rPr>
              <a:t> </a:t>
            </a:r>
            <a:r>
              <a:rPr lang="pl-PL" sz="2800" dirty="0" smtClean="0">
                <a:solidFill>
                  <a:srgbClr val="10253F"/>
                </a:solidFill>
              </a:rPr>
              <a:t>i jeden przypadek zapalenia płuc związanego z wentylacja mechaniczną</a:t>
            </a:r>
            <a:r>
              <a:rPr lang="pl-PL" dirty="0" smtClean="0">
                <a:solidFill>
                  <a:srgbClr val="10253F"/>
                </a:solidFill>
              </a:rPr>
              <a:t>. </a:t>
            </a:r>
            <a:endParaRPr lang="en-IE" dirty="0" smtClean="0">
              <a:solidFill>
                <a:srgbClr val="10253F"/>
              </a:solidFill>
            </a:endParaRPr>
          </a:p>
          <a:p>
            <a:pPr marL="0" indent="0">
              <a:buNone/>
            </a:pPr>
            <a:endParaRPr lang="en-IE" sz="1000" dirty="0" smtClean="0"/>
          </a:p>
          <a:p>
            <a:pPr marL="0" indent="0">
              <a:buNone/>
            </a:pPr>
            <a:r>
              <a:rPr lang="en-IE" sz="1000" dirty="0" smtClean="0"/>
              <a:t>Kraft Spivey Jennifer.: </a:t>
            </a:r>
            <a:r>
              <a:rPr lang="en-IE" sz="1000" i="1" dirty="0" smtClean="0"/>
              <a:t>New methods for hand hygiene measurement of all HCW ”before and after” patient contact and/or contact with the patient’s enviroment can drive hospital acquired infection rates to zero!. </a:t>
            </a:r>
            <a:r>
              <a:rPr lang="en-GB" sz="1000" dirty="0" smtClean="0"/>
              <a:t>American Journal of Infection Control 2011; 39, 5.</a:t>
            </a:r>
            <a:endParaRPr lang="en-IE" sz="1000" dirty="0" smtClean="0"/>
          </a:p>
          <a:p>
            <a:pPr marL="0" indent="0">
              <a:buNone/>
            </a:pPr>
            <a:endParaRPr lang="pl-PL" dirty="0">
              <a:solidFill>
                <a:srgbClr val="44546A"/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882315"/>
            <a:ext cx="9144000" cy="948071"/>
          </a:xfrm>
        </p:spPr>
        <p:txBody>
          <a:bodyPr/>
          <a:lstStyle/>
          <a:p>
            <a:r>
              <a:rPr lang="en-IE" b="1" dirty="0" smtClean="0">
                <a:solidFill>
                  <a:srgbClr val="073E87"/>
                </a:solidFill>
              </a:rPr>
              <a:t>KOSZTY ZAKAŻEŃ SZPITALNYCH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778" y="1830387"/>
            <a:ext cx="9101221" cy="4525963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W badaniach prowadzonych w Uniwersyteckim Centrum Medycznym </a:t>
            </a:r>
            <a:r>
              <a:rPr lang="pl-PL" dirty="0" err="1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Duke</a:t>
            </a:r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w północnej Karolinie wyliczono koszty nieprzestrzegania higieny rąk w przypadku transmisji MRSA, </a:t>
            </a:r>
          </a:p>
          <a:p>
            <a:r>
              <a:rPr lang="pl-PL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Użyto modelu matematycznego do obliczenia kosztów symulacji pojedynczego epizodu nieprzestrzegania higieny rąk</a:t>
            </a:r>
            <a:endParaRPr lang="en-GB" dirty="0" smtClean="0">
              <a:solidFill>
                <a:schemeClr val="tx2">
                  <a:lumMod val="50000"/>
                </a:schemeClr>
              </a:solidFill>
              <a:cs typeface="Arial" charset="0"/>
            </a:endParaRPr>
          </a:p>
          <a:p>
            <a:r>
              <a:rPr lang="pl-PL" dirty="0" smtClean="0">
                <a:solidFill>
                  <a:srgbClr val="FF0000"/>
                </a:solidFill>
                <a:cs typeface="Arial" charset="0"/>
              </a:rPr>
              <a:t>W badaniach stwierdzono, że wzrost o 1</a:t>
            </a:r>
            <a:r>
              <a:rPr lang="pl-PL" dirty="0">
                <a:solidFill>
                  <a:srgbClr val="FF0000"/>
                </a:solidFill>
                <a:cs typeface="Arial" charset="0"/>
              </a:rPr>
              <a:t>% </a:t>
            </a:r>
            <a:r>
              <a:rPr lang="pl-PL" dirty="0" smtClean="0">
                <a:solidFill>
                  <a:srgbClr val="FF0000"/>
                </a:solidFill>
                <a:cs typeface="Arial" charset="0"/>
              </a:rPr>
              <a:t>zgodności przestrzegania zasad higieny rąk związany jest z oszczędnością 39,650 $ w przypadku 200 łóżkowego szpitala.</a:t>
            </a:r>
            <a:endParaRPr lang="en-IE" dirty="0" smtClean="0">
              <a:solidFill>
                <a:srgbClr val="FF0000"/>
              </a:solidFill>
              <a:cs typeface="Arial" charset="0"/>
            </a:endParaRPr>
          </a:p>
          <a:p>
            <a:endParaRPr lang="pl-PL" dirty="0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2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2" name="Prostokąt 1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0" y="1034709"/>
            <a:ext cx="9144000" cy="850823"/>
          </a:xfrm>
        </p:spPr>
        <p:txBody>
          <a:bodyPr>
            <a:noAutofit/>
          </a:bodyPr>
          <a:lstStyle/>
          <a:p>
            <a:r>
              <a:rPr lang="en-IE" sz="3600" b="1" dirty="0" smtClean="0">
                <a:solidFill>
                  <a:srgbClr val="073E87"/>
                </a:solidFill>
              </a:rPr>
              <a:t>PROGRAMY MAJĄCE NA CELU POPRAWĘ PRZESTRZEGANIA HIGIENY RĄK</a:t>
            </a:r>
            <a:endParaRPr lang="pl-PL" sz="36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0" y="2027989"/>
            <a:ext cx="9144000" cy="4525963"/>
          </a:xfrm>
        </p:spPr>
        <p:txBody>
          <a:bodyPr/>
          <a:lstStyle/>
          <a:p>
            <a:r>
              <a:rPr lang="en-IE" b="1" dirty="0" smtClean="0">
                <a:solidFill>
                  <a:srgbClr val="10253F"/>
                </a:solidFill>
              </a:rPr>
              <a:t>WHO/CDC rekomenduj</a:t>
            </a:r>
            <a:r>
              <a:rPr lang="pl-PL" b="1" dirty="0" smtClean="0">
                <a:solidFill>
                  <a:srgbClr val="10253F"/>
                </a:solidFill>
              </a:rPr>
              <a:t>ą,</a:t>
            </a:r>
            <a:r>
              <a:rPr lang="en-IE" b="1" dirty="0" smtClean="0">
                <a:solidFill>
                  <a:srgbClr val="10253F"/>
                </a:solidFill>
              </a:rPr>
              <a:t> </a:t>
            </a:r>
            <a:r>
              <a:rPr lang="pl-PL" b="1" dirty="0" smtClean="0">
                <a:solidFill>
                  <a:srgbClr val="10253F"/>
                </a:solidFill>
              </a:rPr>
              <a:t>aby</a:t>
            </a:r>
            <a:r>
              <a:rPr lang="en-IE" b="1" dirty="0" smtClean="0">
                <a:solidFill>
                  <a:srgbClr val="10253F"/>
                </a:solidFill>
              </a:rPr>
              <a:t> wszystkie plac</a:t>
            </a:r>
            <a:r>
              <a:rPr lang="pl-PL" b="1" dirty="0" smtClean="0">
                <a:solidFill>
                  <a:srgbClr val="10253F"/>
                </a:solidFill>
              </a:rPr>
              <a:t>ó</a:t>
            </a:r>
            <a:r>
              <a:rPr lang="en-IE" b="1" dirty="0" smtClean="0">
                <a:solidFill>
                  <a:srgbClr val="10253F"/>
                </a:solidFill>
              </a:rPr>
              <a:t>wki ochrony zdrowia monitorow</a:t>
            </a:r>
            <a:r>
              <a:rPr lang="pl-PL" b="1" dirty="0" err="1" smtClean="0">
                <a:solidFill>
                  <a:srgbClr val="10253F"/>
                </a:solidFill>
              </a:rPr>
              <a:t>ały</a:t>
            </a:r>
            <a:r>
              <a:rPr lang="en-IE" b="1" dirty="0" smtClean="0">
                <a:solidFill>
                  <a:srgbClr val="10253F"/>
                </a:solidFill>
              </a:rPr>
              <a:t> </a:t>
            </a:r>
            <a:r>
              <a:rPr lang="pl-PL" b="1" dirty="0" smtClean="0">
                <a:solidFill>
                  <a:srgbClr val="10253F"/>
                </a:solidFill>
              </a:rPr>
              <a:t>przestrzeganie przez </a:t>
            </a:r>
            <a:r>
              <a:rPr lang="en-IE" b="1" dirty="0" err="1" smtClean="0">
                <a:solidFill>
                  <a:srgbClr val="10253F"/>
                </a:solidFill>
              </a:rPr>
              <a:t>pracownik</a:t>
            </a:r>
            <a:r>
              <a:rPr lang="pl-PL" b="1" dirty="0" smtClean="0">
                <a:solidFill>
                  <a:srgbClr val="10253F"/>
                </a:solidFill>
              </a:rPr>
              <a:t>ó</a:t>
            </a:r>
            <a:r>
              <a:rPr lang="en-IE" b="1" dirty="0" smtClean="0">
                <a:solidFill>
                  <a:srgbClr val="10253F"/>
                </a:solidFill>
              </a:rPr>
              <a:t>w </a:t>
            </a:r>
            <a:r>
              <a:rPr lang="en-IE" b="1" dirty="0" err="1" smtClean="0">
                <a:solidFill>
                  <a:srgbClr val="10253F"/>
                </a:solidFill>
              </a:rPr>
              <a:t>zalece</a:t>
            </a:r>
            <a:r>
              <a:rPr lang="pl-PL" b="1" dirty="0" smtClean="0">
                <a:solidFill>
                  <a:srgbClr val="10253F"/>
                </a:solidFill>
              </a:rPr>
              <a:t>ń</a:t>
            </a:r>
            <a:r>
              <a:rPr lang="en-IE" b="1" dirty="0" smtClean="0">
                <a:solidFill>
                  <a:srgbClr val="10253F"/>
                </a:solidFill>
              </a:rPr>
              <a:t> zwi</a:t>
            </a:r>
            <a:r>
              <a:rPr lang="pl-PL" b="1" dirty="0" smtClean="0">
                <a:solidFill>
                  <a:srgbClr val="10253F"/>
                </a:solidFill>
              </a:rPr>
              <a:t>ą</a:t>
            </a:r>
            <a:r>
              <a:rPr lang="en-IE" b="1" dirty="0" smtClean="0">
                <a:solidFill>
                  <a:srgbClr val="10253F"/>
                </a:solidFill>
              </a:rPr>
              <a:t>zanych z </a:t>
            </a:r>
            <a:r>
              <a:rPr lang="en-IE" b="1" dirty="0" err="1" smtClean="0">
                <a:solidFill>
                  <a:srgbClr val="10253F"/>
                </a:solidFill>
              </a:rPr>
              <a:t>higien</a:t>
            </a:r>
            <a:r>
              <a:rPr lang="pl-PL" b="1" dirty="0">
                <a:solidFill>
                  <a:srgbClr val="10253F"/>
                </a:solidFill>
              </a:rPr>
              <a:t>ą</a:t>
            </a:r>
            <a:r>
              <a:rPr lang="en-IE" b="1" dirty="0" smtClean="0">
                <a:solidFill>
                  <a:srgbClr val="10253F"/>
                </a:solidFill>
              </a:rPr>
              <a:t> r</a:t>
            </a:r>
            <a:r>
              <a:rPr lang="pl-PL" b="1" dirty="0" smtClean="0">
                <a:solidFill>
                  <a:srgbClr val="10253F"/>
                </a:solidFill>
              </a:rPr>
              <a:t>ą</a:t>
            </a:r>
            <a:r>
              <a:rPr lang="en-IE" b="1" dirty="0" smtClean="0">
                <a:solidFill>
                  <a:srgbClr val="10253F"/>
                </a:solidFill>
              </a:rPr>
              <a:t>k</a:t>
            </a:r>
          </a:p>
          <a:p>
            <a:r>
              <a:rPr lang="pl-PL" dirty="0" smtClean="0">
                <a:solidFill>
                  <a:srgbClr val="10253F"/>
                </a:solidFill>
              </a:rPr>
              <a:t>Do dnia 6 lutego</a:t>
            </a:r>
            <a:r>
              <a:rPr lang="en-GB" dirty="0" smtClean="0">
                <a:solidFill>
                  <a:srgbClr val="10253F"/>
                </a:solidFill>
              </a:rPr>
              <a:t> </a:t>
            </a:r>
            <a:r>
              <a:rPr lang="pl-PL" dirty="0" smtClean="0">
                <a:solidFill>
                  <a:srgbClr val="10253F"/>
                </a:solidFill>
              </a:rPr>
              <a:t>201</a:t>
            </a:r>
            <a:r>
              <a:rPr lang="en-IE" dirty="0">
                <a:solidFill>
                  <a:srgbClr val="10253F"/>
                </a:solidFill>
              </a:rPr>
              <a:t>7</a:t>
            </a:r>
            <a:r>
              <a:rPr lang="pl-PL" dirty="0" smtClean="0">
                <a:solidFill>
                  <a:srgbClr val="10253F"/>
                </a:solidFill>
              </a:rPr>
              <a:t> roku  19 217</a:t>
            </a:r>
            <a:r>
              <a:rPr lang="pl-PL" b="1" dirty="0" smtClean="0">
                <a:solidFill>
                  <a:srgbClr val="10253F"/>
                </a:solidFill>
              </a:rPr>
              <a:t> </a:t>
            </a:r>
            <a:r>
              <a:rPr lang="pl-PL" dirty="0" smtClean="0">
                <a:solidFill>
                  <a:srgbClr val="10253F"/>
                </a:solidFill>
              </a:rPr>
              <a:t>szpital</a:t>
            </a:r>
            <a:r>
              <a:rPr lang="en-GB" dirty="0">
                <a:solidFill>
                  <a:srgbClr val="10253F"/>
                </a:solidFill>
              </a:rPr>
              <a:t>i</a:t>
            </a:r>
            <a:r>
              <a:rPr lang="pl-PL" dirty="0" smtClean="0">
                <a:solidFill>
                  <a:srgbClr val="10253F"/>
                </a:solidFill>
              </a:rPr>
              <a:t> i </a:t>
            </a:r>
            <a:r>
              <a:rPr lang="pl-PL" dirty="0" err="1" smtClean="0">
                <a:solidFill>
                  <a:srgbClr val="10253F"/>
                </a:solidFill>
              </a:rPr>
              <a:t>instytucj</a:t>
            </a:r>
            <a:r>
              <a:rPr lang="en-GB" dirty="0" err="1">
                <a:solidFill>
                  <a:srgbClr val="10253F"/>
                </a:solidFill>
              </a:rPr>
              <a:t>i</a:t>
            </a:r>
            <a:r>
              <a:rPr lang="pl-PL" dirty="0" smtClean="0">
                <a:solidFill>
                  <a:srgbClr val="10253F"/>
                </a:solidFill>
              </a:rPr>
              <a:t> </a:t>
            </a:r>
            <a:r>
              <a:rPr lang="pl-PL" dirty="0" err="1" smtClean="0">
                <a:solidFill>
                  <a:srgbClr val="10253F"/>
                </a:solidFill>
              </a:rPr>
              <a:t>medyczn</a:t>
            </a:r>
            <a:r>
              <a:rPr lang="en-GB" dirty="0" err="1" smtClean="0">
                <a:solidFill>
                  <a:srgbClr val="10253F"/>
                </a:solidFill>
              </a:rPr>
              <a:t>ych</a:t>
            </a:r>
            <a:r>
              <a:rPr lang="pl-PL" dirty="0" smtClean="0">
                <a:solidFill>
                  <a:srgbClr val="10253F"/>
                </a:solidFill>
              </a:rPr>
              <a:t> w 1</a:t>
            </a:r>
            <a:r>
              <a:rPr lang="en-IE" dirty="0" smtClean="0">
                <a:solidFill>
                  <a:srgbClr val="10253F"/>
                </a:solidFill>
              </a:rPr>
              <a:t>77</a:t>
            </a:r>
            <a:r>
              <a:rPr lang="pl-PL" dirty="0" smtClean="0">
                <a:solidFill>
                  <a:srgbClr val="10253F"/>
                </a:solidFill>
              </a:rPr>
              <a:t> krajach</a:t>
            </a:r>
            <a:r>
              <a:rPr lang="en-IE" dirty="0" smtClean="0">
                <a:solidFill>
                  <a:srgbClr val="10253F"/>
                </a:solidFill>
              </a:rPr>
              <a:t> </a:t>
            </a:r>
            <a:r>
              <a:rPr lang="pl-PL" dirty="0" smtClean="0">
                <a:solidFill>
                  <a:srgbClr val="10253F"/>
                </a:solidFill>
              </a:rPr>
              <a:t>zgłosiło swoje uczestnictwo w programie WHO</a:t>
            </a:r>
            <a:endParaRPr lang="en-IE" dirty="0" smtClean="0">
              <a:solidFill>
                <a:srgbClr val="10253F"/>
              </a:solidFill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www.ses.edu.pl</a:t>
            </a:r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0" name="pole tekstowe 5"/>
          <p:cNvSpPr txBox="1"/>
          <p:nvPr/>
        </p:nvSpPr>
        <p:spPr>
          <a:xfrm>
            <a:off x="179512" y="5873115"/>
            <a:ext cx="84969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800" dirty="0" smtClean="0"/>
              <a:t>World Health Organization: </a:t>
            </a:r>
            <a:r>
              <a:rPr lang="en-GB" sz="800" i="1" dirty="0" smtClean="0"/>
              <a:t>WHO Guidelines on Hand Hygiene in Health Care</a:t>
            </a:r>
            <a:r>
              <a:rPr lang="en-GB" sz="800" dirty="0" smtClean="0"/>
              <a:t>. </a:t>
            </a:r>
            <a:r>
              <a:rPr lang="en-GB" sz="800" i="1" dirty="0" smtClean="0"/>
              <a:t>First Global Patient Safety Challenge. Clean Care is Safe</a:t>
            </a:r>
            <a:r>
              <a:rPr lang="pl-PL" sz="800" i="1" dirty="0" smtClean="0"/>
              <a:t>r</a:t>
            </a:r>
            <a:r>
              <a:rPr lang="en-GB" sz="800" i="1" dirty="0" smtClean="0"/>
              <a:t> Care. </a:t>
            </a:r>
            <a:r>
              <a:rPr lang="en-GB" sz="800" dirty="0" smtClean="0"/>
              <a:t> WHO Press Geneva, 2009.</a:t>
            </a:r>
            <a:endParaRPr lang="pl-PL" sz="800" dirty="0" smtClean="0"/>
          </a:p>
          <a:p>
            <a:r>
              <a:rPr lang="en-GB" sz="800" dirty="0" smtClean="0"/>
              <a:t>Boyce J., Pittet D.: </a:t>
            </a:r>
            <a:r>
              <a:rPr lang="en-GB" sz="800" i="1" dirty="0" smtClean="0"/>
              <a:t>Guideline for hand hygiene in health-care settings. </a:t>
            </a:r>
            <a:r>
              <a:rPr lang="en-GB" sz="800" dirty="0" smtClean="0"/>
              <a:t>Centers for Disease Control and Prevention, </a:t>
            </a:r>
            <a:r>
              <a:rPr lang="en-IE" sz="800" dirty="0" smtClean="0"/>
              <a:t>MMWR. Atlanta </a:t>
            </a:r>
            <a:r>
              <a:rPr lang="en-GB" sz="800" dirty="0" smtClean="0"/>
              <a:t>2002.</a:t>
            </a:r>
            <a:endParaRPr lang="pl-PL" sz="800" dirty="0" smtClean="0"/>
          </a:p>
          <a:p>
            <a:pPr lvl="0"/>
            <a:r>
              <a:rPr lang="en-IE" sz="800" dirty="0" smtClean="0"/>
              <a:t>World Health Organization: Registration update – countries or areas. </a:t>
            </a:r>
            <a:r>
              <a:rPr lang="pl-PL" sz="800" u="sng" dirty="0" smtClean="0">
                <a:hlinkClick r:id="rId3"/>
              </a:rPr>
              <a:t>http://www.who.int/gpsc/5may/registration_update/en/index.html</a:t>
            </a:r>
            <a:endParaRPr lang="pl-PL" sz="800" dirty="0" smtClean="0"/>
          </a:p>
          <a:p>
            <a:endParaRPr lang="pl-PL" sz="800" dirty="0" smtClean="0"/>
          </a:p>
          <a:p>
            <a:pPr lvl="0"/>
            <a:endParaRPr lang="pl-PL" sz="800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32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72160"/>
            <a:ext cx="8407021" cy="1252728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3200" b="1" dirty="0" smtClean="0">
                <a:solidFill>
                  <a:srgbClr val="073E87"/>
                </a:solidFill>
              </a:rPr>
              <a:t>5 ELEMENTÓW </a:t>
            </a:r>
            <a:r>
              <a:rPr lang="pl-PL" sz="3200" b="1" dirty="0" smtClean="0">
                <a:solidFill>
                  <a:srgbClr val="073E87"/>
                </a:solidFill>
              </a:rPr>
              <a:t> PROGRAMU </a:t>
            </a:r>
            <a:r>
              <a:rPr lang="en-IE" sz="3200" b="1" dirty="0" smtClean="0">
                <a:solidFill>
                  <a:srgbClr val="073E87"/>
                </a:solidFill>
              </a:rPr>
              <a:t>WHO</a:t>
            </a:r>
            <a:endParaRPr lang="en-GB" sz="3200" b="1" dirty="0" smtClean="0">
              <a:solidFill>
                <a:srgbClr val="073E87"/>
              </a:solidFill>
            </a:endParaRPr>
          </a:p>
        </p:txBody>
      </p:sp>
      <p:sp>
        <p:nvSpPr>
          <p:cNvPr id="1976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8071" y="1624888"/>
            <a:ext cx="2503488" cy="4430712"/>
          </a:xfrm>
          <a:solidFill>
            <a:srgbClr val="FF9900"/>
          </a:solidFill>
        </p:spPr>
        <p:txBody>
          <a:bodyPr lIns="90000"/>
          <a:lstStyle/>
          <a:p>
            <a:pPr eaLnBrk="1" hangingPunct="1">
              <a:buFontTx/>
              <a:buNone/>
            </a:pPr>
            <a:r>
              <a:rPr lang="en-GB" sz="2400" dirty="0" smtClean="0"/>
              <a:t>	</a:t>
            </a:r>
          </a:p>
          <a:p>
            <a:pPr eaLnBrk="1" hangingPunct="1">
              <a:buFontTx/>
              <a:buNone/>
            </a:pPr>
            <a:r>
              <a:rPr lang="en-GB" sz="2400" dirty="0" smtClean="0"/>
              <a:t>	</a:t>
            </a:r>
            <a:r>
              <a:rPr lang="en-GB" sz="2000" b="1" dirty="0" err="1" smtClean="0">
                <a:solidFill>
                  <a:srgbClr val="10253F"/>
                </a:solidFill>
              </a:rPr>
              <a:t>Oparty</a:t>
            </a:r>
            <a:r>
              <a:rPr lang="en-GB" sz="2000" b="1" dirty="0" smtClean="0">
                <a:solidFill>
                  <a:srgbClr val="10253F"/>
                </a:solidFill>
              </a:rPr>
              <a:t> </a:t>
            </a:r>
            <a:r>
              <a:rPr lang="en-GB" sz="2000" b="1" dirty="0" err="1" smtClean="0">
                <a:solidFill>
                  <a:srgbClr val="10253F"/>
                </a:solidFill>
              </a:rPr>
              <a:t>na</a:t>
            </a:r>
            <a:r>
              <a:rPr lang="en-GB" sz="2000" b="1" dirty="0" smtClean="0">
                <a:solidFill>
                  <a:srgbClr val="10253F"/>
                </a:solidFill>
              </a:rPr>
              <a:t> </a:t>
            </a:r>
            <a:r>
              <a:rPr lang="en-GB" sz="2000" b="1" dirty="0" err="1" smtClean="0">
                <a:solidFill>
                  <a:srgbClr val="10253F"/>
                </a:solidFill>
              </a:rPr>
              <a:t>dowodach</a:t>
            </a:r>
            <a:r>
              <a:rPr lang="en-GB" sz="2000" b="1" dirty="0" smtClean="0">
                <a:solidFill>
                  <a:srgbClr val="10253F"/>
                </a:solidFill>
              </a:rPr>
              <a:t> </a:t>
            </a:r>
            <a:endParaRPr lang="pl-PL" sz="2000" b="1" dirty="0" smtClean="0">
              <a:solidFill>
                <a:srgbClr val="10253F"/>
              </a:solidFill>
            </a:endParaRPr>
          </a:p>
          <a:p>
            <a:pPr eaLnBrk="1" hangingPunct="1">
              <a:buFontTx/>
              <a:buNone/>
            </a:pPr>
            <a:r>
              <a:rPr lang="pl-PL" sz="2000" b="1" dirty="0">
                <a:solidFill>
                  <a:srgbClr val="10253F"/>
                </a:solidFill>
              </a:rPr>
              <a:t>	</a:t>
            </a:r>
            <a:r>
              <a:rPr lang="en-GB" sz="2000" b="1" dirty="0" err="1" smtClean="0">
                <a:solidFill>
                  <a:srgbClr val="10253F"/>
                </a:solidFill>
              </a:rPr>
              <a:t>i</a:t>
            </a:r>
            <a:r>
              <a:rPr lang="en-GB" sz="2000" b="1" dirty="0" smtClean="0">
                <a:solidFill>
                  <a:srgbClr val="10253F"/>
                </a:solidFill>
              </a:rPr>
              <a:t> </a:t>
            </a:r>
            <a:r>
              <a:rPr lang="en-GB" sz="2000" b="1" dirty="0" err="1" smtClean="0">
                <a:solidFill>
                  <a:srgbClr val="10253F"/>
                </a:solidFill>
              </a:rPr>
              <a:t>rekomendacj</a:t>
            </a:r>
            <a:r>
              <a:rPr lang="pl-PL" sz="2000" b="1" dirty="0" smtClean="0">
                <a:solidFill>
                  <a:srgbClr val="10253F"/>
                </a:solidFill>
              </a:rPr>
              <a:t>ach</a:t>
            </a:r>
            <a:r>
              <a:rPr lang="en-GB" sz="2000" b="1" dirty="0" smtClean="0">
                <a:solidFill>
                  <a:srgbClr val="10253F"/>
                </a:solidFill>
              </a:rPr>
              <a:t> z </a:t>
            </a:r>
            <a:r>
              <a:rPr lang="en-GB" sz="2000" b="1" dirty="0" err="1" smtClean="0">
                <a:solidFill>
                  <a:srgbClr val="10253F"/>
                </a:solidFill>
              </a:rPr>
              <a:t>przewodnika</a:t>
            </a:r>
            <a:r>
              <a:rPr lang="en-GB" sz="2000" b="1" dirty="0" smtClean="0">
                <a:solidFill>
                  <a:srgbClr val="10253F"/>
                </a:solidFill>
              </a:rPr>
              <a:t> WHO Hand Hygiene in Health Care (2009)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810000" y="1600200"/>
            <a:ext cx="4946650" cy="4572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Po pie</a:t>
            </a:r>
            <a:r>
              <a:rPr lang="pl-PL" sz="2000" b="1" dirty="0" err="1">
                <a:solidFill>
                  <a:srgbClr val="073E87"/>
                </a:solidFill>
                <a:cs typeface="Arial" charset="0"/>
              </a:rPr>
              <a:t>rw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sze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>: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zmiana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systemu</a:t>
            </a:r>
            <a:endParaRPr lang="en-GB" sz="2000" b="1" dirty="0">
              <a:solidFill>
                <a:srgbClr val="073E87"/>
              </a:solidFill>
              <a:cs typeface="Arial" charset="0"/>
            </a:endParaRPr>
          </a:p>
          <a:p>
            <a:endParaRPr lang="en-GB" sz="1500" dirty="0">
              <a:cs typeface="Arial" charset="0"/>
            </a:endParaRP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810000" y="2438400"/>
            <a:ext cx="4946650" cy="5667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Po 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drugie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>: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szkolenia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/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edukacja</a:t>
            </a:r>
            <a:r>
              <a:rPr lang="en-GB" sz="2000" b="1" dirty="0">
                <a:cs typeface="Arial" charset="0"/>
              </a:rPr>
              <a:t/>
            </a:r>
            <a:br>
              <a:rPr lang="en-GB" sz="2000" b="1" dirty="0">
                <a:cs typeface="Arial" charset="0"/>
              </a:rPr>
            </a:br>
            <a:endParaRPr lang="en-GB" sz="2000" dirty="0">
              <a:cs typeface="Arial" charset="0"/>
            </a:endParaRPr>
          </a:p>
        </p:txBody>
      </p:sp>
      <p:sp>
        <p:nvSpPr>
          <p:cNvPr id="197638" name="Rectangle 6"/>
          <p:cNvSpPr>
            <a:spLocks noChangeArrowheads="1"/>
          </p:cNvSpPr>
          <p:nvPr/>
        </p:nvSpPr>
        <p:spPr bwMode="auto">
          <a:xfrm>
            <a:off x="3810000" y="3581400"/>
            <a:ext cx="4946650" cy="47625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Po 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trzecie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>: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ocena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i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przekazywanie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wynik</a:t>
            </a:r>
            <a:r>
              <a:rPr lang="pl-PL" sz="2000" b="1" dirty="0">
                <a:solidFill>
                  <a:srgbClr val="073E87"/>
                </a:solidFill>
                <a:cs typeface="Arial" charset="0"/>
              </a:rPr>
              <a:t>ó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w</a:t>
            </a:r>
            <a:r>
              <a:rPr lang="en-GB" sz="2000" b="1" dirty="0">
                <a:cs typeface="Arial" charset="0"/>
              </a:rPr>
              <a:t> </a:t>
            </a:r>
            <a:r>
              <a:rPr lang="en-GB" sz="1400" b="1" dirty="0">
                <a:cs typeface="Arial" charset="0"/>
              </a:rPr>
              <a:t/>
            </a:r>
            <a:br>
              <a:rPr lang="en-GB" sz="1400" b="1" dirty="0">
                <a:cs typeface="Arial" charset="0"/>
              </a:rPr>
            </a:br>
            <a:endParaRPr lang="en-GB" sz="1500" dirty="0">
              <a:cs typeface="Arial" charset="0"/>
            </a:endParaRPr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3810000" y="4419600"/>
            <a:ext cx="4946650" cy="566738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Po 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czwarte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>: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przypomn</a:t>
            </a:r>
            <a:r>
              <a:rPr lang="pl-PL" sz="2000" b="1" dirty="0" err="1" smtClean="0">
                <a:solidFill>
                  <a:srgbClr val="073E87"/>
                </a:solidFill>
                <a:cs typeface="Arial" charset="0"/>
              </a:rPr>
              <a:t>ie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nie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w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miejscu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pracy</a:t>
            </a:r>
            <a:endParaRPr lang="en-GB" sz="2000" b="1" dirty="0">
              <a:solidFill>
                <a:srgbClr val="073E87"/>
              </a:solidFill>
              <a:cs typeface="Arial" charset="0"/>
            </a:endParaRPr>
          </a:p>
          <a:p>
            <a:endParaRPr lang="en-GB" sz="1500" dirty="0">
              <a:cs typeface="Arial" charset="0"/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3810000" y="5410200"/>
            <a:ext cx="4946650" cy="609600"/>
          </a:xfrm>
          <a:prstGeom prst="rect">
            <a:avLst/>
          </a:prstGeom>
          <a:solidFill>
            <a:srgbClr val="FF9900"/>
          </a:solidFill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Po pi</a:t>
            </a:r>
            <a:r>
              <a:rPr lang="pl-PL" sz="2000" b="1" dirty="0">
                <a:solidFill>
                  <a:srgbClr val="073E87"/>
                </a:solidFill>
                <a:cs typeface="Arial" charset="0"/>
              </a:rPr>
              <a:t>ą</a:t>
            </a:r>
            <a:r>
              <a:rPr lang="en-GB" sz="2000" b="1" dirty="0" err="1" smtClean="0">
                <a:solidFill>
                  <a:srgbClr val="073E87"/>
                </a:solidFill>
                <a:cs typeface="Arial" charset="0"/>
              </a:rPr>
              <a:t>te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>:</a:t>
            </a: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tworzenie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bezpiecznego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klimatu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pl-PL" sz="2000" b="1" dirty="0" smtClean="0">
                <a:solidFill>
                  <a:srgbClr val="073E87"/>
                </a:solidFill>
                <a:cs typeface="Arial" charset="0"/>
              </a:rPr>
              <a:t/>
            </a:r>
            <a:br>
              <a:rPr lang="pl-PL" sz="2000" b="1" dirty="0" smtClean="0">
                <a:solidFill>
                  <a:srgbClr val="073E87"/>
                </a:solidFill>
                <a:cs typeface="Arial" charset="0"/>
              </a:rPr>
            </a:br>
            <a:r>
              <a:rPr lang="en-GB" sz="2000" b="1" dirty="0" smtClean="0">
                <a:solidFill>
                  <a:srgbClr val="073E87"/>
                </a:solidFill>
                <a:cs typeface="Arial" charset="0"/>
              </a:rPr>
              <a:t>w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plac</a:t>
            </a:r>
            <a:r>
              <a:rPr lang="pl-PL" sz="2000" b="1" dirty="0">
                <a:solidFill>
                  <a:srgbClr val="073E87"/>
                </a:solidFill>
                <a:cs typeface="Arial" charset="0"/>
              </a:rPr>
              <a:t>ó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wkach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ochrony</a:t>
            </a:r>
            <a:r>
              <a:rPr lang="en-GB" sz="2000" b="1" dirty="0">
                <a:solidFill>
                  <a:srgbClr val="073E87"/>
                </a:solidFill>
                <a:cs typeface="Arial" charset="0"/>
              </a:rPr>
              <a:t> </a:t>
            </a:r>
            <a:r>
              <a:rPr lang="en-GB" sz="2000" b="1" dirty="0" err="1">
                <a:solidFill>
                  <a:srgbClr val="073E87"/>
                </a:solidFill>
                <a:cs typeface="Arial" charset="0"/>
              </a:rPr>
              <a:t>zdrowia</a:t>
            </a:r>
            <a:endParaRPr lang="en-GB" sz="2000" b="1" dirty="0">
              <a:solidFill>
                <a:srgbClr val="073E87"/>
              </a:solidFill>
              <a:cs typeface="Arial" charset="0"/>
            </a:endParaRPr>
          </a:p>
          <a:p>
            <a:endParaRPr lang="en-GB" sz="1500" dirty="0">
              <a:cs typeface="Arial" charset="0"/>
            </a:endParaRPr>
          </a:p>
        </p:txBody>
      </p:sp>
      <p:sp>
        <p:nvSpPr>
          <p:cNvPr id="197641" name="AutoShape 9"/>
          <p:cNvSpPr>
            <a:spLocks noChangeArrowheads="1"/>
          </p:cNvSpPr>
          <p:nvPr/>
        </p:nvSpPr>
        <p:spPr bwMode="auto">
          <a:xfrm>
            <a:off x="3151188" y="2559798"/>
            <a:ext cx="422275" cy="422275"/>
          </a:xfrm>
          <a:prstGeom prst="plus">
            <a:avLst>
              <a:gd name="adj" fmla="val 3364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7642" name="AutoShape 10"/>
          <p:cNvSpPr>
            <a:spLocks noChangeArrowheads="1"/>
          </p:cNvSpPr>
          <p:nvPr/>
        </p:nvSpPr>
        <p:spPr bwMode="auto">
          <a:xfrm>
            <a:off x="3151188" y="3546475"/>
            <a:ext cx="422275" cy="422275"/>
          </a:xfrm>
          <a:prstGeom prst="plus">
            <a:avLst>
              <a:gd name="adj" fmla="val 3364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7643" name="AutoShape 11"/>
          <p:cNvSpPr>
            <a:spLocks noChangeArrowheads="1"/>
          </p:cNvSpPr>
          <p:nvPr/>
        </p:nvSpPr>
        <p:spPr bwMode="auto">
          <a:xfrm>
            <a:off x="3151188" y="4454525"/>
            <a:ext cx="422275" cy="422275"/>
          </a:xfrm>
          <a:prstGeom prst="plus">
            <a:avLst>
              <a:gd name="adj" fmla="val 3364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97644" name="AutoShape 12"/>
          <p:cNvSpPr>
            <a:spLocks noChangeArrowheads="1"/>
          </p:cNvSpPr>
          <p:nvPr/>
        </p:nvSpPr>
        <p:spPr bwMode="auto">
          <a:xfrm>
            <a:off x="3151188" y="5503862"/>
            <a:ext cx="422275" cy="422275"/>
          </a:xfrm>
          <a:prstGeom prst="plus">
            <a:avLst>
              <a:gd name="adj" fmla="val 33648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4" name="Grupa 13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15" name="Prostokąt 14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8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88" y="1657445"/>
            <a:ext cx="420660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213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7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7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7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build="p" animBg="1" autoUpdateAnimBg="0"/>
      <p:bldP spid="197636" grpId="0" animBg="1"/>
      <p:bldP spid="197637" grpId="0" animBg="1"/>
      <p:bldP spid="197638" grpId="0" animBg="1"/>
      <p:bldP spid="197639" grpId="0" animBg="1"/>
      <p:bldP spid="197640" grpId="0" animBg="1"/>
      <p:bldP spid="197641" grpId="0" animBg="1"/>
      <p:bldP spid="197642" grpId="0" animBg="1"/>
      <p:bldP spid="197643" grpId="0" animBg="1"/>
      <p:bldP spid="1976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76" y="388430"/>
            <a:ext cx="8686800" cy="850106"/>
          </a:xfrm>
        </p:spPr>
        <p:txBody>
          <a:bodyPr/>
          <a:lstStyle/>
          <a:p>
            <a:pPr algn="l"/>
            <a:r>
              <a:rPr lang="pl-PL" b="1" dirty="0" smtClean="0">
                <a:solidFill>
                  <a:srgbClr val="073E87"/>
                </a:solidFill>
              </a:rPr>
              <a:t>1. </a:t>
            </a:r>
            <a:r>
              <a:rPr lang="pl-PL" sz="4000" b="1" dirty="0" smtClean="0">
                <a:solidFill>
                  <a:srgbClr val="073E87"/>
                </a:solidFill>
              </a:rPr>
              <a:t>ZMIANA SYSTEMU</a:t>
            </a:r>
            <a:endParaRPr lang="pl-PL" sz="4000" b="1" dirty="0">
              <a:solidFill>
                <a:srgbClr val="073E87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71500" y="12423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pl-PL" sz="2400" dirty="0" smtClean="0">
                <a:solidFill>
                  <a:srgbClr val="073E87"/>
                </a:solidFill>
              </a:rPr>
              <a:t>Z</a:t>
            </a:r>
            <a:r>
              <a:rPr lang="en-US" sz="2400" dirty="0" err="1" smtClean="0">
                <a:solidFill>
                  <a:srgbClr val="073E87"/>
                </a:solidFill>
              </a:rPr>
              <a:t>apewnienie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niezbędnej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infrastruktury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celu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umożliwienia</a:t>
            </a:r>
            <a:endParaRPr lang="pl-PL" sz="2400" dirty="0" smtClean="0">
              <a:solidFill>
                <a:srgbClr val="073E87"/>
              </a:solidFill>
            </a:endParaRPr>
          </a:p>
          <a:p>
            <a:pPr marL="342900" indent="-342900"/>
            <a:r>
              <a:rPr lang="en-US" sz="2400" dirty="0" err="1" smtClean="0">
                <a:solidFill>
                  <a:srgbClr val="073E87"/>
                </a:solidFill>
              </a:rPr>
              <a:t>pracownikom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ochrony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zdrowia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przestrzeganie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higieny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pl-PL" sz="2400" dirty="0" smtClean="0">
                <a:solidFill>
                  <a:srgbClr val="073E87"/>
                </a:solidFill>
              </a:rPr>
              <a:t>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400" dirty="0" smtClean="0">
                <a:solidFill>
                  <a:srgbClr val="073E87"/>
                </a:solidFill>
              </a:rPr>
              <a:t>d</a:t>
            </a:r>
            <a:r>
              <a:rPr lang="en-US" sz="2400" dirty="0" err="1" smtClean="0">
                <a:solidFill>
                  <a:srgbClr val="073E87"/>
                </a:solidFill>
              </a:rPr>
              <a:t>ostęp</a:t>
            </a:r>
            <a:r>
              <a:rPr lang="en-US" sz="2400" dirty="0" smtClean="0">
                <a:solidFill>
                  <a:srgbClr val="073E87"/>
                </a:solidFill>
              </a:rPr>
              <a:t> d</a:t>
            </a:r>
            <a:r>
              <a:rPr lang="pl-PL" sz="2400" dirty="0" smtClean="0">
                <a:solidFill>
                  <a:srgbClr val="073E87"/>
                </a:solidFill>
              </a:rPr>
              <a:t>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ciągłego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zaopatrzenia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en-US" sz="2400" dirty="0" err="1" smtClean="0">
                <a:solidFill>
                  <a:srgbClr val="073E87"/>
                </a:solidFill>
              </a:rPr>
              <a:t>wodę</a:t>
            </a:r>
            <a:r>
              <a:rPr lang="pl-PL" sz="2400" dirty="0" smtClean="0">
                <a:solidFill>
                  <a:srgbClr val="073E87"/>
                </a:solidFill>
              </a:rPr>
              <a:t>, </a:t>
            </a:r>
            <a:r>
              <a:rPr lang="en-US" sz="2400" dirty="0" err="1" smtClean="0">
                <a:solidFill>
                  <a:srgbClr val="073E87"/>
                </a:solidFill>
              </a:rPr>
              <a:t>mydło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ręczniki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pl-PL" sz="2400" dirty="0" smtClean="0">
                <a:solidFill>
                  <a:srgbClr val="073E87"/>
                </a:solidFill>
              </a:rPr>
              <a:t>jednorazowe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rgbClr val="073E87"/>
                </a:solidFill>
              </a:rPr>
              <a:t>dostęp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preparatu</a:t>
            </a:r>
            <a:r>
              <a:rPr lang="en-US" sz="2400" dirty="0" smtClean="0">
                <a:solidFill>
                  <a:srgbClr val="073E87"/>
                </a:solidFill>
              </a:rPr>
              <a:t> do </a:t>
            </a:r>
            <a:r>
              <a:rPr lang="en-US" sz="2400" dirty="0" err="1" smtClean="0">
                <a:solidFill>
                  <a:srgbClr val="073E87"/>
                </a:solidFill>
              </a:rPr>
              <a:t>dezynfekcji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rąk</a:t>
            </a:r>
            <a:r>
              <a:rPr lang="en-US" sz="2400" dirty="0" smtClean="0">
                <a:solidFill>
                  <a:srgbClr val="073E87"/>
                </a:solidFill>
              </a:rPr>
              <a:t> w </a:t>
            </a:r>
            <a:r>
              <a:rPr lang="pl-PL" sz="2400" dirty="0" smtClean="0">
                <a:solidFill>
                  <a:srgbClr val="073E87"/>
                </a:solidFill>
              </a:rPr>
              <a:t>miejscu</a:t>
            </a:r>
            <a:r>
              <a:rPr lang="en-US" sz="2400" dirty="0" smtClean="0">
                <a:solidFill>
                  <a:srgbClr val="073E87"/>
                </a:solidFill>
              </a:rPr>
              <a:t> </a:t>
            </a:r>
            <a:r>
              <a:rPr lang="en-US" sz="2400" dirty="0" err="1" smtClean="0">
                <a:solidFill>
                  <a:srgbClr val="073E87"/>
                </a:solidFill>
              </a:rPr>
              <a:t>opieki</a:t>
            </a:r>
            <a:r>
              <a:rPr lang="en-US" sz="2400" dirty="0" smtClean="0"/>
              <a:t> </a:t>
            </a:r>
            <a:endParaRPr lang="pl-PL" sz="2400" dirty="0" smtClean="0"/>
          </a:p>
        </p:txBody>
      </p:sp>
      <p:sp>
        <p:nvSpPr>
          <p:cNvPr id="4" name="Prostokąt 3"/>
          <p:cNvSpPr/>
          <p:nvPr/>
        </p:nvSpPr>
        <p:spPr>
          <a:xfrm>
            <a:off x="251520" y="636885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GB" sz="900" dirty="0" smtClean="0"/>
              <a:t>World Health Organization: </a:t>
            </a:r>
            <a:r>
              <a:rPr lang="en-GB" sz="900" i="1" dirty="0" smtClean="0"/>
              <a:t>WHO Guidelines on Hand Hygiene in Health Care</a:t>
            </a:r>
            <a:r>
              <a:rPr lang="en-GB" sz="900" dirty="0" smtClean="0"/>
              <a:t>. </a:t>
            </a:r>
            <a:r>
              <a:rPr lang="en-GB" sz="900" i="1" dirty="0" smtClean="0"/>
              <a:t>First Global Patient Safety Challenge. Clean Care is  Safer Care. </a:t>
            </a:r>
            <a:r>
              <a:rPr lang="en-GB" sz="900" dirty="0" smtClean="0"/>
              <a:t> WHO Press Geneva, 2009. </a:t>
            </a:r>
            <a:r>
              <a:rPr lang="en-GB" sz="900" dirty="0" err="1" smtClean="0"/>
              <a:t>Zdjęcia</a:t>
            </a:r>
            <a:r>
              <a:rPr lang="en-GB" sz="900" dirty="0" smtClean="0"/>
              <a:t>: </a:t>
            </a:r>
            <a:r>
              <a:rPr lang="en-GB" sz="900" dirty="0" err="1" smtClean="0"/>
              <a:t>Szpital</a:t>
            </a:r>
            <a:r>
              <a:rPr lang="en-GB" sz="900" dirty="0" smtClean="0"/>
              <a:t> </a:t>
            </a:r>
            <a:r>
              <a:rPr lang="en-GB" sz="900" dirty="0" err="1" smtClean="0"/>
              <a:t>Grudziądz</a:t>
            </a:r>
            <a:endParaRPr lang="pl-PL" sz="900" dirty="0" smtClean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2963" y="3181356"/>
            <a:ext cx="4355975" cy="3173707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0" y="157678"/>
            <a:ext cx="9144000" cy="369430"/>
            <a:chOff x="0" y="157678"/>
            <a:chExt cx="9144000" cy="369430"/>
          </a:xfrm>
          <a:solidFill>
            <a:schemeClr val="tx2">
              <a:lumMod val="50000"/>
            </a:schemeClr>
          </a:solidFill>
        </p:grpSpPr>
        <p:sp>
          <p:nvSpPr>
            <p:cNvPr id="7" name="Prostokąt 6"/>
            <p:cNvSpPr/>
            <p:nvPr/>
          </p:nvSpPr>
          <p:spPr>
            <a:xfrm>
              <a:off x="0" y="157678"/>
              <a:ext cx="6587528" cy="3694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rostokąt 8"/>
            <p:cNvSpPr/>
            <p:nvPr/>
          </p:nvSpPr>
          <p:spPr>
            <a:xfrm>
              <a:off x="8407021" y="157973"/>
              <a:ext cx="736979" cy="33584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149" y="132324"/>
            <a:ext cx="2437872" cy="902385"/>
          </a:xfrm>
          <a:prstGeom prst="rect">
            <a:avLst/>
          </a:prstGeom>
        </p:spPr>
      </p:pic>
      <p:sp>
        <p:nvSpPr>
          <p:cNvPr id="11" name="Symbol zastępczy stopki 8"/>
          <p:cNvSpPr>
            <a:spLocks noGrp="1"/>
          </p:cNvSpPr>
          <p:nvPr>
            <p:ph type="ftr" sz="quarter" idx="11"/>
          </p:nvPr>
        </p:nvSpPr>
        <p:spPr>
          <a:xfrm>
            <a:off x="6248400" y="5885475"/>
            <a:ext cx="2895600" cy="365125"/>
          </a:xfrm>
        </p:spPr>
        <p:txBody>
          <a:bodyPr/>
          <a:lstStyle/>
          <a:p>
            <a:r>
              <a:rPr lang="pl-PL" dirty="0" err="1" smtClean="0"/>
              <a:t>www.ses.edu.pl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98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1886</Words>
  <Application>Microsoft Office PowerPoint</Application>
  <PresentationFormat>Pokaz na ekranie (4:3)</PresentationFormat>
  <Paragraphs>184</Paragraphs>
  <Slides>24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Zasady wdrażania programu Światowej Organizacji Zdrowia   „Clean Care is Safer Care” w placówkach medycznych </vt:lpstr>
      <vt:lpstr>POPRAWA HIGIENY RĄK A ZMNIEJSZENIE WYSTĘPOWANIA ZAKAŻEŃ SZPITALNYCH </vt:lpstr>
      <vt:lpstr>POPRAWA HIGIENY RĄK A ZMNIEJSZENIE WYSTĘPOWANIA ZAKAŻEŃ SZPITALNYCH </vt:lpstr>
      <vt:lpstr>POPRAWA HIGIENY RĄK A ZMNIEJSZENIE WYSTĘPOWANIA ZAKAŻEŃ SZPITALNYCH </vt:lpstr>
      <vt:lpstr>POPRAWA HIGIENY RĄK A ZMNIEJSZENIE WYSTĘPOWANIA ZAKAŻEŃ SZPITALNYCH </vt:lpstr>
      <vt:lpstr>KOSZTY ZAKAŻEŃ SZPITALNYCH</vt:lpstr>
      <vt:lpstr>PROGRAMY MAJĄCE NA CELU POPRAWĘ PRZESTRZEGANIA HIGIENY RĄK</vt:lpstr>
      <vt:lpstr>5 ELEMENTÓW  PROGRAMU WHO</vt:lpstr>
      <vt:lpstr>1. ZMIANA SYSTEMU</vt:lpstr>
      <vt:lpstr>2. SZKOLENIE/EDUKACJA</vt:lpstr>
      <vt:lpstr>3. OCENA I PRZEKAZYWANIE WYNIKÓW  </vt:lpstr>
      <vt:lpstr>3. OCENA I PRZEKAZYWANIE WYNIKÓW</vt:lpstr>
      <vt:lpstr>4. PRZYPOMNIENIE W MIEJSCU PRACY </vt:lpstr>
      <vt:lpstr>4. PRZYPOMNIENIE W MIEJSCU PRACY</vt:lpstr>
      <vt:lpstr>4. PRZYPOMNIENIE W MIEJSCU PRACY</vt:lpstr>
      <vt:lpstr>5. TWORZENIE BEZPIECZNEGO KLIMATU  W PLACÓWKACH OCHRONY ZDROWIA</vt:lpstr>
      <vt:lpstr>  NAJWAŻNIEJSZE  ASPEKTY HIGIENY RĄK</vt:lpstr>
      <vt:lpstr>Prezentacja programu PowerPoint</vt:lpstr>
      <vt:lpstr>WPROWADZENIE PROGRAMU WHO – KROK PO KROKU</vt:lpstr>
      <vt:lpstr>WPROWADZENIE PROGRAMU WHO – KROK PO KROKU</vt:lpstr>
      <vt:lpstr>WPROWADZENIE PROGRAMU WHO – KROK PO KROKU</vt:lpstr>
      <vt:lpstr>PRZYGOTOWANIE ODDZIAŁU DO PRZEPROWADZENIA  AUDITU</vt:lpstr>
      <vt:lpstr>REJESTRACJA SZPITALA W WHO</vt:lpstr>
      <vt:lpstr>Prezentacja programu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Zasady wdrożenia programu Światowej Organizacji Zdrowia   „Clean Care is Safer Care” w placówkach medycznych</dc:title>
  <dc:creator>Aleksandra Maczynska</dc:creator>
  <cp:lastModifiedBy>HP</cp:lastModifiedBy>
  <cp:revision>19</cp:revision>
  <dcterms:created xsi:type="dcterms:W3CDTF">2017-04-17T17:28:30Z</dcterms:created>
  <dcterms:modified xsi:type="dcterms:W3CDTF">2017-05-04T02:54:29Z</dcterms:modified>
</cp:coreProperties>
</file>